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Economica"/>
      <p:regular r:id="rId44"/>
      <p:bold r:id="rId45"/>
      <p:italic r:id="rId46"/>
      <p:boldItalic r:id="rId47"/>
    </p:embeddedFont>
    <p:embeddedFont>
      <p:font typeface="Open Sans Light"/>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F5163B-9EE4-4C3B-825D-760F24757EA9}">
  <a:tblStyle styleId="{21F5163B-9EE4-4C3B-825D-760F24757EA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Economica-regular.fntdata"/><Relationship Id="rId43" Type="http://schemas.openxmlformats.org/officeDocument/2006/relationships/slide" Target="slides/slide37.xml"/><Relationship Id="rId46" Type="http://schemas.openxmlformats.org/officeDocument/2006/relationships/font" Target="fonts/Economica-italic.fntdata"/><Relationship Id="rId45" Type="http://schemas.openxmlformats.org/officeDocument/2006/relationships/font" Target="fonts/Economic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Light-regular.fntdata"/><Relationship Id="rId47" Type="http://schemas.openxmlformats.org/officeDocument/2006/relationships/font" Target="fonts/Economica-boldItalic.fntdata"/><Relationship Id="rId49" Type="http://schemas.openxmlformats.org/officeDocument/2006/relationships/font" Target="fonts/OpenSans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Light-boldItalic.fntdata"/><Relationship Id="rId50" Type="http://schemas.openxmlformats.org/officeDocument/2006/relationships/font" Target="fonts/OpenSansLight-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5.xml"/><Relationship Id="rId55" Type="http://schemas.openxmlformats.org/officeDocument/2006/relationships/font" Target="fonts/OpenSans-boldItalic.fntdata"/><Relationship Id="rId10" Type="http://schemas.openxmlformats.org/officeDocument/2006/relationships/slide" Target="slides/slide4.xml"/><Relationship Id="rId54"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18e444e5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18e444e5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18e444e53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18e444e53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Issues with current variables here please add the block type you did for other boxes….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18e444e5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18e444e5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Changed the image to the model. And notes also.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18e444e53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918e444e53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18e444e53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18e444e53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18e444e5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18e444e5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18e444e53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918e444e53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18e444e53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18e444e53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18e444e5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918e444e5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1dca9b5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1dca9b5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6428389c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6428389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done! Thank you.</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1dca9b5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91dca9b5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1dca9b5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91dca9b5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91dca9b5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91dca9b5e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1dca9b5e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91dca9b5e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1dca9b5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1dca9b5e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1dca9b5e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91dca9b5e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i add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91dca9b5e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91dca9b5e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91dca9b5e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91dca9b5e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91dca9b5e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91dca9b5e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1dca9b5e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91dca9b5e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change the image to the one most appropriate 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18e444e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18e444e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done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91dca9b5e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91dca9b5e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91dca9b5e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91dca9b5e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9208f5db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9208f5db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920391228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920391228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20391228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920391228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20391228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20391228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920391228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920391228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920391228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920391228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18e444e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18e444e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all these questions from the report here: What is the intercept? : The questions from the report would be answered while the speaker is presenting.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What is the coefficient?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Is it a predictive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Which are the most predictive features according to the training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What are the residuals? Is a linear regression applicable to your problem?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1d76692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1d76692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all these questions from the report here: What is the intercept? Since we are using Borrower credit score as the linear model to check with prediction bands in the next slide, added this graph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What is the coefficient?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Is it a predictive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Which are the most predictive features according to the training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What are the residuals? Is a linear regression applicable to your problem?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18e444e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18e444e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changed during code run. Images are fine. I changed the interpretation to match with the report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18e444e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18e444e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give the combination of the best model… you can leave out others if required</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18e444e5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18e444e5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change the details in this slide according to the changes in </a:t>
            </a:r>
            <a:r>
              <a:rPr lang="en"/>
              <a:t>research</a:t>
            </a:r>
            <a:r>
              <a:rPr lang="en"/>
              <a:t> question in the report : changed question, addressed the new question in the following slides.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18e444e53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18e444e53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24.jp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11708" y="7231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i="1" lang="en" sz="3600">
                <a:solidFill>
                  <a:srgbClr val="CE0023"/>
                </a:solidFill>
              </a:rPr>
              <a:t>INST737</a:t>
            </a:r>
            <a:endParaRPr i="1" sz="3600">
              <a:solidFill>
                <a:srgbClr val="CE0023"/>
              </a:solidFill>
            </a:endParaRPr>
          </a:p>
          <a:p>
            <a:pPr indent="0" lvl="0" marL="0" rtl="0" algn="ctr">
              <a:spcBef>
                <a:spcPts val="0"/>
              </a:spcBef>
              <a:spcAft>
                <a:spcPts val="0"/>
              </a:spcAft>
              <a:buNone/>
            </a:pPr>
            <a:r>
              <a:rPr i="1" lang="en" sz="2400">
                <a:solidFill>
                  <a:srgbClr val="CE0023"/>
                </a:solidFill>
              </a:rPr>
              <a:t>INTRODUCTION TO DATA SCIENCE</a:t>
            </a:r>
            <a:endParaRPr i="1" sz="2400">
              <a:solidFill>
                <a:srgbClr val="CE0023"/>
              </a:solidFill>
            </a:endParaRPr>
          </a:p>
          <a:p>
            <a:pPr indent="0" lvl="0" marL="0" rtl="0" algn="ctr">
              <a:spcBef>
                <a:spcPts val="0"/>
              </a:spcBef>
              <a:spcAft>
                <a:spcPts val="0"/>
              </a:spcAft>
              <a:buNone/>
            </a:pPr>
            <a:r>
              <a:rPr i="1" lang="en" sz="2400">
                <a:solidFill>
                  <a:srgbClr val="CE0023"/>
                </a:solidFill>
              </a:rPr>
              <a:t>MILESTONE-2</a:t>
            </a:r>
            <a:endParaRPr i="1" sz="2400">
              <a:solidFill>
                <a:srgbClr val="CE0023"/>
              </a:solidFill>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Team-5 Presentation</a:t>
            </a:r>
            <a:endParaRPr/>
          </a:p>
          <a:p>
            <a:pPr indent="0" lvl="0" marL="0" rtl="0" algn="ctr">
              <a:spcBef>
                <a:spcPts val="0"/>
              </a:spcBef>
              <a:spcAft>
                <a:spcPts val="0"/>
              </a:spcAft>
              <a:buNone/>
            </a:pPr>
            <a:r>
              <a:t/>
            </a:r>
            <a:endParaRPr/>
          </a:p>
        </p:txBody>
      </p:sp>
      <p:sp>
        <p:nvSpPr>
          <p:cNvPr id="64" name="Google Shape;64;p13"/>
          <p:cNvSpPr txBox="1"/>
          <p:nvPr/>
        </p:nvSpPr>
        <p:spPr>
          <a:xfrm>
            <a:off x="515425" y="4057050"/>
            <a:ext cx="2073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Economica"/>
                <a:ea typeface="Economica"/>
                <a:cs typeface="Economica"/>
                <a:sym typeface="Economica"/>
              </a:rPr>
              <a:t>Sadaf Nasir Davre</a:t>
            </a:r>
            <a:endParaRPr sz="1500">
              <a:latin typeface="Economica"/>
              <a:ea typeface="Economica"/>
              <a:cs typeface="Economica"/>
              <a:sym typeface="Economica"/>
            </a:endParaRPr>
          </a:p>
          <a:p>
            <a:pPr indent="0" lvl="0" marL="0" rtl="0" algn="l">
              <a:spcBef>
                <a:spcPts val="0"/>
              </a:spcBef>
              <a:spcAft>
                <a:spcPts val="0"/>
              </a:spcAft>
              <a:buNone/>
            </a:pPr>
            <a:r>
              <a:rPr lang="en" sz="1500">
                <a:latin typeface="Economica"/>
                <a:ea typeface="Economica"/>
                <a:cs typeface="Economica"/>
                <a:sym typeface="Economica"/>
              </a:rPr>
              <a:t>Tanya Gupta</a:t>
            </a:r>
            <a:endParaRPr sz="1500">
              <a:latin typeface="Economica"/>
              <a:ea typeface="Economica"/>
              <a:cs typeface="Economica"/>
              <a:sym typeface="Economica"/>
            </a:endParaRPr>
          </a:p>
          <a:p>
            <a:pPr indent="0" lvl="0" marL="0" rtl="0" algn="l">
              <a:spcBef>
                <a:spcPts val="0"/>
              </a:spcBef>
              <a:spcAft>
                <a:spcPts val="0"/>
              </a:spcAft>
              <a:buNone/>
            </a:pPr>
            <a:r>
              <a:rPr lang="en" sz="1500">
                <a:latin typeface="Economica"/>
                <a:ea typeface="Economica"/>
                <a:cs typeface="Economica"/>
                <a:sym typeface="Economica"/>
              </a:rPr>
              <a:t>Ushasri Bhogaraju</a:t>
            </a:r>
            <a:endParaRPr sz="1500">
              <a:latin typeface="Economica"/>
              <a:ea typeface="Economica"/>
              <a:cs typeface="Economica"/>
              <a:sym typeface="Economica"/>
            </a:endParaRPr>
          </a:p>
        </p:txBody>
      </p:sp>
      <p:pic>
        <p:nvPicPr>
          <p:cNvPr id="65" name="Google Shape;65;p13"/>
          <p:cNvPicPr preferRelativeResize="0"/>
          <p:nvPr/>
        </p:nvPicPr>
        <p:blipFill>
          <a:blip r:embed="rId3">
            <a:alphaModFix/>
          </a:blip>
          <a:stretch>
            <a:fillRect/>
          </a:stretch>
        </p:blipFill>
        <p:spPr>
          <a:xfrm>
            <a:off x="52625" y="0"/>
            <a:ext cx="1339650" cy="132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Predictive Power of New Variables</a:t>
            </a:r>
            <a:endParaRPr/>
          </a:p>
        </p:txBody>
      </p:sp>
      <p:sp>
        <p:nvSpPr>
          <p:cNvPr id="176" name="Google Shape;176;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BondRate, fedFundsRate, and benchMarkMortgageRate exhibited better coefficients and R-squared values.</a:t>
            </a:r>
            <a:endParaRPr/>
          </a:p>
          <a:p>
            <a:pPr indent="0" lvl="0" marL="0" rtl="0" algn="l">
              <a:spcBef>
                <a:spcPts val="1200"/>
              </a:spcBef>
              <a:spcAft>
                <a:spcPts val="0"/>
              </a:spcAft>
              <a:buNone/>
            </a:pPr>
            <a:r>
              <a:rPr lang="en"/>
              <a:t>New variables led to better model predictions.</a:t>
            </a:r>
            <a:endParaRPr/>
          </a:p>
          <a:p>
            <a:pPr indent="0" lvl="0" marL="0" rtl="0" algn="l">
              <a:spcBef>
                <a:spcPts val="1200"/>
              </a:spcBef>
              <a:spcAft>
                <a:spcPts val="0"/>
              </a:spcAft>
              <a:buNone/>
            </a:pPr>
            <a:r>
              <a:rPr lang="en"/>
              <a:t>Validating Models with New Variables:</a:t>
            </a:r>
            <a:endParaRPr/>
          </a:p>
          <a:p>
            <a:pPr indent="0" lvl="0" marL="0" rtl="0" algn="l">
              <a:spcBef>
                <a:spcPts val="1200"/>
              </a:spcBef>
              <a:spcAft>
                <a:spcPts val="0"/>
              </a:spcAft>
              <a:buNone/>
            </a:pPr>
            <a:r>
              <a:rPr lang="en"/>
              <a:t>Validated models using distributions of residuals.</a:t>
            </a:r>
            <a:endParaRPr/>
          </a:p>
          <a:p>
            <a:pPr indent="0" lvl="0" marL="0" rtl="0" algn="l">
              <a:spcBef>
                <a:spcPts val="1200"/>
              </a:spcBef>
              <a:spcAft>
                <a:spcPts val="0"/>
              </a:spcAft>
              <a:buNone/>
            </a:pPr>
            <a:r>
              <a:rPr lang="en"/>
              <a:t>Residuals followed a near-normal distribution.</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311700" y="1582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Multivariate Regression Analysis Summary</a:t>
            </a:r>
            <a:endParaRPr/>
          </a:p>
        </p:txBody>
      </p:sp>
      <p:grpSp>
        <p:nvGrpSpPr>
          <p:cNvPr id="182" name="Google Shape;182;p23"/>
          <p:cNvGrpSpPr/>
          <p:nvPr/>
        </p:nvGrpSpPr>
        <p:grpSpPr>
          <a:xfrm>
            <a:off x="703708" y="912908"/>
            <a:ext cx="3215646" cy="831314"/>
            <a:chOff x="3755100" y="2730925"/>
            <a:chExt cx="5389050" cy="1016400"/>
          </a:xfrm>
        </p:grpSpPr>
        <p:sp>
          <p:nvSpPr>
            <p:cNvPr id="183" name="Google Shape;183;p23"/>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84" name="Google Shape;184;p23"/>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Models with new variables showed superior predictive power.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Linear models with </a:t>
              </a:r>
              <a:r>
                <a:rPr b="1" lang="en" sz="950">
                  <a:solidFill>
                    <a:schemeClr val="dk1"/>
                  </a:solidFill>
                  <a:latin typeface="Open Sans"/>
                  <a:ea typeface="Open Sans"/>
                  <a:cs typeface="Open Sans"/>
                  <a:sym typeface="Open Sans"/>
                </a:rPr>
                <a:t>bondRate, fedFundsRate, and benchMarkMortgageRate</a:t>
              </a:r>
              <a:r>
                <a:rPr lang="en" sz="950">
                  <a:solidFill>
                    <a:schemeClr val="dk1"/>
                  </a:solidFill>
                  <a:latin typeface="Open Sans"/>
                  <a:ea typeface="Open Sans"/>
                  <a:cs typeface="Open Sans"/>
                  <a:sym typeface="Open Sans"/>
                </a:rPr>
                <a:t> outperformed others.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185" name="Google Shape;185;p23"/>
          <p:cNvGrpSpPr/>
          <p:nvPr/>
        </p:nvGrpSpPr>
        <p:grpSpPr>
          <a:xfrm>
            <a:off x="4705110" y="1852181"/>
            <a:ext cx="3411808" cy="719611"/>
            <a:chOff x="6282663" y="2730925"/>
            <a:chExt cx="5389050" cy="1016400"/>
          </a:xfrm>
        </p:grpSpPr>
        <p:sp>
          <p:nvSpPr>
            <p:cNvPr id="186" name="Google Shape;186;p23"/>
            <p:cNvSpPr/>
            <p:nvPr/>
          </p:nvSpPr>
          <p:spPr>
            <a:xfrm>
              <a:off x="6282663"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87" name="Google Shape;187;p23"/>
            <p:cNvSpPr txBox="1"/>
            <p:nvPr/>
          </p:nvSpPr>
          <p:spPr>
            <a:xfrm>
              <a:off x="6315813"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While some models showed improvements, others exhibited minor or no change.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Multivariate regressions with</a:t>
              </a:r>
              <a:r>
                <a:rPr b="1" lang="en" sz="950">
                  <a:solidFill>
                    <a:schemeClr val="dk1"/>
                  </a:solidFill>
                  <a:latin typeface="Open Sans"/>
                  <a:ea typeface="Open Sans"/>
                  <a:cs typeface="Open Sans"/>
                  <a:sym typeface="Open Sans"/>
                </a:rPr>
                <a:t> new variables </a:t>
              </a:r>
              <a:r>
                <a:rPr lang="en" sz="950">
                  <a:solidFill>
                    <a:schemeClr val="dk1"/>
                  </a:solidFill>
                  <a:latin typeface="Open Sans"/>
                  <a:ea typeface="Open Sans"/>
                  <a:cs typeface="Open Sans"/>
                  <a:sym typeface="Open Sans"/>
                </a:rPr>
                <a:t>offered </a:t>
              </a:r>
              <a:r>
                <a:rPr b="1" lang="en" sz="950">
                  <a:solidFill>
                    <a:schemeClr val="dk1"/>
                  </a:solidFill>
                  <a:latin typeface="Open Sans"/>
                  <a:ea typeface="Open Sans"/>
                  <a:cs typeface="Open Sans"/>
                  <a:sym typeface="Open Sans"/>
                </a:rPr>
                <a:t>better</a:t>
              </a:r>
              <a:r>
                <a:rPr lang="en" sz="950">
                  <a:solidFill>
                    <a:schemeClr val="dk1"/>
                  </a:solidFill>
                  <a:latin typeface="Open Sans"/>
                  <a:ea typeface="Open Sans"/>
                  <a:cs typeface="Open Sans"/>
                  <a:sym typeface="Open Sans"/>
                </a:rPr>
                <a:t> predictive accuracy.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188" name="Google Shape;188;p23"/>
          <p:cNvPicPr preferRelativeResize="0"/>
          <p:nvPr/>
        </p:nvPicPr>
        <p:blipFill rotWithShape="1">
          <a:blip r:embed="rId3">
            <a:alphaModFix/>
          </a:blip>
          <a:srcRect b="3222" l="0" r="0" t="3100"/>
          <a:stretch/>
        </p:blipFill>
        <p:spPr>
          <a:xfrm>
            <a:off x="240025" y="2818550"/>
            <a:ext cx="3846149" cy="2173075"/>
          </a:xfrm>
          <a:prstGeom prst="rect">
            <a:avLst/>
          </a:prstGeom>
          <a:noFill/>
          <a:ln>
            <a:noFill/>
          </a:ln>
        </p:spPr>
      </p:pic>
      <p:grpSp>
        <p:nvGrpSpPr>
          <p:cNvPr id="189" name="Google Shape;189;p23"/>
          <p:cNvGrpSpPr/>
          <p:nvPr/>
        </p:nvGrpSpPr>
        <p:grpSpPr>
          <a:xfrm>
            <a:off x="5553412" y="940038"/>
            <a:ext cx="3180617" cy="777038"/>
            <a:chOff x="3755100" y="2730925"/>
            <a:chExt cx="5389050" cy="1016400"/>
          </a:xfrm>
        </p:grpSpPr>
        <p:sp>
          <p:nvSpPr>
            <p:cNvPr id="190" name="Google Shape;190;p23"/>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91" name="Google Shape;191;p23"/>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Reporting Prediction Accuracy:</a:t>
              </a:r>
              <a:r>
                <a:rPr lang="en" sz="950">
                  <a:solidFill>
                    <a:schemeClr val="dk1"/>
                  </a:solidFill>
                  <a:latin typeface="Open Sans"/>
                  <a:ea typeface="Open Sans"/>
                  <a:cs typeface="Open Sans"/>
                  <a:sym typeface="Open Sans"/>
                </a:rPr>
                <a:t>Used correlation and mean squared error (MSE) for accuracy.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Models incorporating new variables demonstrated better correlation and lower MSE values.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192" name="Google Shape;192;p23"/>
          <p:cNvPicPr preferRelativeResize="0"/>
          <p:nvPr/>
        </p:nvPicPr>
        <p:blipFill rotWithShape="1">
          <a:blip r:embed="rId4">
            <a:alphaModFix/>
          </a:blip>
          <a:srcRect b="2630" l="0" r="0" t="4076"/>
          <a:stretch/>
        </p:blipFill>
        <p:spPr>
          <a:xfrm>
            <a:off x="4221575" y="2625775"/>
            <a:ext cx="4193200" cy="2365850"/>
          </a:xfrm>
          <a:prstGeom prst="rect">
            <a:avLst/>
          </a:prstGeom>
          <a:noFill/>
          <a:ln>
            <a:noFill/>
          </a:ln>
        </p:spPr>
      </p:pic>
      <p:grpSp>
        <p:nvGrpSpPr>
          <p:cNvPr id="193" name="Google Shape;193;p23"/>
          <p:cNvGrpSpPr/>
          <p:nvPr/>
        </p:nvGrpSpPr>
        <p:grpSpPr>
          <a:xfrm>
            <a:off x="547184" y="1852098"/>
            <a:ext cx="4025081" cy="876340"/>
            <a:chOff x="3755100" y="2730925"/>
            <a:chExt cx="5389050" cy="1016400"/>
          </a:xfrm>
        </p:grpSpPr>
        <p:sp>
          <p:nvSpPr>
            <p:cNvPr id="194" name="Google Shape;194;p23"/>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95" name="Google Shape;195;p23"/>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50">
                  <a:solidFill>
                    <a:schemeClr val="dk1"/>
                  </a:solidFill>
                  <a:latin typeface="Open Sans"/>
                  <a:ea typeface="Open Sans"/>
                  <a:cs typeface="Open Sans"/>
                  <a:sym typeface="Open Sans"/>
                </a:rPr>
                <a:t>I</a:t>
              </a:r>
              <a:r>
                <a:rPr b="1" lang="en" sz="950">
                  <a:solidFill>
                    <a:schemeClr val="dk1"/>
                  </a:solidFill>
                  <a:latin typeface="Open Sans"/>
                  <a:ea typeface="Open Sans"/>
                  <a:cs typeface="Open Sans"/>
                  <a:sym typeface="Open Sans"/>
                </a:rPr>
                <a:t>ssues with Current Variables:</a:t>
              </a:r>
              <a:endParaRPr b="1"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950">
                  <a:solidFill>
                    <a:schemeClr val="dk1"/>
                  </a:solidFill>
                  <a:latin typeface="Open Sans"/>
                  <a:ea typeface="Open Sans"/>
                  <a:cs typeface="Open Sans"/>
                  <a:sym typeface="Open Sans"/>
                </a:rPr>
                <a:t>Problematic Variables: "benchMarkMortgageRate", “Loan Purpose”, and “Number of Units. ”. Issue: Exhibit multicollinearity; perfect correlation with variables like fedFundsRate. Solution: Identified w/ Pearson’s correlation; removed from dataset for improved training.</a:t>
              </a:r>
              <a:endParaRPr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1.c Regularization</a:t>
            </a:r>
            <a:endParaRPr/>
          </a:p>
        </p:txBody>
      </p:sp>
      <p:sp>
        <p:nvSpPr>
          <p:cNvPr id="201" name="Google Shape;201;p24"/>
          <p:cNvSpPr txBox="1"/>
          <p:nvPr>
            <p:ph idx="1" type="body"/>
          </p:nvPr>
        </p:nvSpPr>
        <p:spPr>
          <a:xfrm>
            <a:off x="311700" y="1225225"/>
            <a:ext cx="3573000" cy="3372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Objective: Improve model by eliminating some variables.</a:t>
            </a:r>
            <a:endParaRPr/>
          </a:p>
          <a:p>
            <a:pPr indent="0" lvl="0" marL="0" rtl="0" algn="l">
              <a:spcBef>
                <a:spcPts val="1200"/>
              </a:spcBef>
              <a:spcAft>
                <a:spcPts val="0"/>
              </a:spcAft>
              <a:buNone/>
            </a:pPr>
            <a:r>
              <a:rPr lang="en"/>
              <a:t>Need: Too many features leading to poor predictions.</a:t>
            </a:r>
            <a:endParaRPr/>
          </a:p>
          <a:p>
            <a:pPr indent="0" lvl="0" marL="0" rtl="0" algn="l">
              <a:spcBef>
                <a:spcPts val="1200"/>
              </a:spcBef>
              <a:spcAft>
                <a:spcPts val="0"/>
              </a:spcAft>
              <a:buNone/>
            </a:pPr>
            <a:r>
              <a:rPr lang="en"/>
              <a:t>Benefits: Prevents overfitting and improves model generalization.</a:t>
            </a:r>
            <a:endParaRPr/>
          </a:p>
          <a:p>
            <a:pPr indent="0" lvl="0" marL="0" rtl="0" algn="l">
              <a:spcBef>
                <a:spcPts val="1200"/>
              </a:spcBef>
              <a:spcAft>
                <a:spcPts val="0"/>
              </a:spcAft>
              <a:buNone/>
            </a:pPr>
            <a:r>
              <a:rPr lang="en"/>
              <a:t>Methods: Used Lasso regularization with alpha =1</a:t>
            </a:r>
            <a:endParaRPr/>
          </a:p>
          <a:p>
            <a:pPr indent="0" lvl="0" marL="0" rtl="0" algn="l">
              <a:spcBef>
                <a:spcPts val="1200"/>
              </a:spcBef>
              <a:spcAft>
                <a:spcPts val="1200"/>
              </a:spcAft>
              <a:buNone/>
            </a:pPr>
            <a:r>
              <a:t/>
            </a:r>
            <a:endParaRPr/>
          </a:p>
        </p:txBody>
      </p:sp>
      <p:pic>
        <p:nvPicPr>
          <p:cNvPr id="202" name="Google Shape;202;p24"/>
          <p:cNvPicPr preferRelativeResize="0"/>
          <p:nvPr/>
        </p:nvPicPr>
        <p:blipFill>
          <a:blip r:embed="rId3">
            <a:alphaModFix/>
          </a:blip>
          <a:stretch>
            <a:fillRect/>
          </a:stretch>
        </p:blipFill>
        <p:spPr>
          <a:xfrm>
            <a:off x="4037100" y="658950"/>
            <a:ext cx="4682725" cy="3722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p:nvPr/>
        </p:nvSpPr>
        <p:spPr>
          <a:xfrm>
            <a:off x="414432" y="220570"/>
            <a:ext cx="4083300" cy="12045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pic>
        <p:nvPicPr>
          <p:cNvPr id="208" name="Google Shape;208;p25"/>
          <p:cNvPicPr preferRelativeResize="0"/>
          <p:nvPr/>
        </p:nvPicPr>
        <p:blipFill>
          <a:blip r:embed="rId3">
            <a:alphaModFix/>
          </a:blip>
          <a:stretch>
            <a:fillRect/>
          </a:stretch>
        </p:blipFill>
        <p:spPr>
          <a:xfrm>
            <a:off x="0" y="1772875"/>
            <a:ext cx="3767275" cy="2612725"/>
          </a:xfrm>
          <a:prstGeom prst="rect">
            <a:avLst/>
          </a:prstGeom>
          <a:noFill/>
          <a:ln>
            <a:noFill/>
          </a:ln>
        </p:spPr>
      </p:pic>
      <p:grpSp>
        <p:nvGrpSpPr>
          <p:cNvPr id="209" name="Google Shape;209;p25"/>
          <p:cNvGrpSpPr/>
          <p:nvPr/>
        </p:nvGrpSpPr>
        <p:grpSpPr>
          <a:xfrm>
            <a:off x="4417313" y="1819992"/>
            <a:ext cx="4083283" cy="806920"/>
            <a:chOff x="3755100" y="2730925"/>
            <a:chExt cx="5389050" cy="1016400"/>
          </a:xfrm>
        </p:grpSpPr>
        <p:sp>
          <p:nvSpPr>
            <p:cNvPr id="210" name="Google Shape;210;p25"/>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11" name="Google Shape;211;p25"/>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Residuals and Model Performance:</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Residuals: Don't follow Gaussian distribution.</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Correlation: r = 0.7429967 between predicted and actual outcomes.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MSE: 0.3469728.</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212" name="Google Shape;212;p25"/>
          <p:cNvPicPr preferRelativeResize="0"/>
          <p:nvPr/>
        </p:nvPicPr>
        <p:blipFill>
          <a:blip r:embed="rId4">
            <a:alphaModFix/>
          </a:blip>
          <a:stretch>
            <a:fillRect/>
          </a:stretch>
        </p:blipFill>
        <p:spPr>
          <a:xfrm>
            <a:off x="3767275" y="3619750"/>
            <a:ext cx="5130814" cy="1204625"/>
          </a:xfrm>
          <a:prstGeom prst="rect">
            <a:avLst/>
          </a:prstGeom>
          <a:noFill/>
          <a:ln>
            <a:noFill/>
          </a:ln>
        </p:spPr>
      </p:pic>
      <p:sp>
        <p:nvSpPr>
          <p:cNvPr id="213" name="Google Shape;213;p25"/>
          <p:cNvSpPr txBox="1"/>
          <p:nvPr/>
        </p:nvSpPr>
        <p:spPr>
          <a:xfrm>
            <a:off x="457625" y="245175"/>
            <a:ext cx="39969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Regularization Process:</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Preparation: Removed non-numeric columns like ‘Seller Name’, “Property Type”, etc.</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Method: Used “glmnet” function in 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Visualization: Plotted log(lambda) values and MSE for understanding ineffective variables.</a:t>
            </a:r>
            <a:endParaRPr sz="95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Regularization Results and Interpretation</a:t>
            </a:r>
            <a:endParaRPr/>
          </a:p>
        </p:txBody>
      </p:sp>
      <p:sp>
        <p:nvSpPr>
          <p:cNvPr id="219" name="Google Shape;219;p26"/>
          <p:cNvSpPr txBox="1"/>
          <p:nvPr>
            <p:ph idx="1" type="body"/>
          </p:nvPr>
        </p:nvSpPr>
        <p:spPr>
          <a:xfrm>
            <a:off x="311700" y="1149025"/>
            <a:ext cx="4072500" cy="24258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a:t>Optimal Lambda:</a:t>
            </a:r>
            <a:r>
              <a:rPr lang="en"/>
              <a:t> 0.001493 via cv.glmnet function.</a:t>
            </a:r>
            <a:endParaRPr/>
          </a:p>
          <a:p>
            <a:pPr indent="0" lvl="0" marL="0" rtl="0" algn="l">
              <a:spcBef>
                <a:spcPts val="1200"/>
              </a:spcBef>
              <a:spcAft>
                <a:spcPts val="0"/>
              </a:spcAft>
              <a:buNone/>
            </a:pPr>
            <a:r>
              <a:rPr b="1" lang="en"/>
              <a:t>Key Coefficients: </a:t>
            </a:r>
            <a:r>
              <a:rPr lang="en"/>
              <a:t>'bondRate' = 0.7463266, 'fedFundsRate' = 0.6279284.</a:t>
            </a:r>
            <a:endParaRPr/>
          </a:p>
          <a:p>
            <a:pPr indent="0" lvl="0" marL="0" rtl="0" algn="l">
              <a:spcBef>
                <a:spcPts val="1200"/>
              </a:spcBef>
              <a:spcAft>
                <a:spcPts val="0"/>
              </a:spcAft>
              <a:buNone/>
            </a:pPr>
            <a:r>
              <a:rPr b="1" lang="en"/>
              <a:t>Findings:</a:t>
            </a:r>
            <a:r>
              <a:rPr lang="en"/>
              <a:t> LTV variable has no effect; model not better than non-regularized one.</a:t>
            </a:r>
            <a:endParaRPr/>
          </a:p>
          <a:p>
            <a:pPr indent="0" lvl="0" marL="0" rtl="0" algn="l">
              <a:spcBef>
                <a:spcPts val="1200"/>
              </a:spcBef>
              <a:spcAft>
                <a:spcPts val="1200"/>
              </a:spcAft>
              <a:buNone/>
            </a:pPr>
            <a:r>
              <a:rPr b="1" lang="en"/>
              <a:t>Comparison:</a:t>
            </a:r>
            <a:r>
              <a:rPr lang="en"/>
              <a:t> MSE = 0.4264433, higher than non-regularized model.</a:t>
            </a:r>
            <a:endParaRPr/>
          </a:p>
        </p:txBody>
      </p:sp>
      <p:pic>
        <p:nvPicPr>
          <p:cNvPr id="220" name="Google Shape;220;p26"/>
          <p:cNvPicPr preferRelativeResize="0"/>
          <p:nvPr/>
        </p:nvPicPr>
        <p:blipFill>
          <a:blip r:embed="rId3">
            <a:alphaModFix/>
          </a:blip>
          <a:stretch>
            <a:fillRect/>
          </a:stretch>
        </p:blipFill>
        <p:spPr>
          <a:xfrm>
            <a:off x="4759800" y="1147225"/>
            <a:ext cx="4072499" cy="3254404"/>
          </a:xfrm>
          <a:prstGeom prst="rect">
            <a:avLst/>
          </a:prstGeom>
          <a:noFill/>
          <a:ln>
            <a:noFill/>
          </a:ln>
        </p:spPr>
      </p:pic>
      <p:pic>
        <p:nvPicPr>
          <p:cNvPr id="221" name="Google Shape;221;p26"/>
          <p:cNvPicPr preferRelativeResize="0"/>
          <p:nvPr/>
        </p:nvPicPr>
        <p:blipFill rotWithShape="1">
          <a:blip r:embed="rId4">
            <a:alphaModFix/>
          </a:blip>
          <a:srcRect b="0" l="0" r="17156" t="0"/>
          <a:stretch/>
        </p:blipFill>
        <p:spPr>
          <a:xfrm>
            <a:off x="311698" y="3729025"/>
            <a:ext cx="4448100" cy="1204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t>1.d Comparative Analysis of Model Performance Across Varied Training and Testing Sets</a:t>
            </a:r>
            <a:endParaRPr sz="3280"/>
          </a:p>
        </p:txBody>
      </p:sp>
      <p:grpSp>
        <p:nvGrpSpPr>
          <p:cNvPr id="227" name="Google Shape;227;p27"/>
          <p:cNvGrpSpPr/>
          <p:nvPr/>
        </p:nvGrpSpPr>
        <p:grpSpPr>
          <a:xfrm>
            <a:off x="434269" y="1132007"/>
            <a:ext cx="3949635" cy="3551786"/>
            <a:chOff x="3755100" y="2726550"/>
            <a:chExt cx="5389050" cy="1020775"/>
          </a:xfrm>
        </p:grpSpPr>
        <p:sp>
          <p:nvSpPr>
            <p:cNvPr id="228" name="Google Shape;228;p27"/>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29" name="Google Shape;229;p27"/>
            <p:cNvSpPr txBox="1"/>
            <p:nvPr/>
          </p:nvSpPr>
          <p:spPr>
            <a:xfrm>
              <a:off x="3788250" y="27265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50">
                  <a:solidFill>
                    <a:schemeClr val="dk1"/>
                  </a:solidFill>
                  <a:latin typeface="Open Sans"/>
                  <a:ea typeface="Open Sans"/>
                  <a:cs typeface="Open Sans"/>
                  <a:sym typeface="Open Sans"/>
                </a:rPr>
                <a:t>Objective of the Analysis:</a:t>
              </a:r>
              <a:endParaRPr b="1"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Reveal answers to research questions through Milestone-2.</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Analyze effects of using different training and testing sets on linear Regression, multivariate regression, and regularization.</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Investigate differences in coefficients, R-squared values, correlation, and MSE values across different dataset runs.</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230" name="Google Shape;230;p27"/>
          <p:cNvGrpSpPr/>
          <p:nvPr/>
        </p:nvGrpSpPr>
        <p:grpSpPr>
          <a:xfrm>
            <a:off x="4617369" y="1098079"/>
            <a:ext cx="4001685" cy="3536564"/>
            <a:chOff x="3755100" y="2730925"/>
            <a:chExt cx="5460069" cy="1016400"/>
          </a:xfrm>
        </p:grpSpPr>
        <p:sp>
          <p:nvSpPr>
            <p:cNvPr id="231" name="Google Shape;231;p27"/>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32" name="Google Shape;232;p27"/>
            <p:cNvSpPr txBox="1"/>
            <p:nvPr/>
          </p:nvSpPr>
          <p:spPr>
            <a:xfrm>
              <a:off x="3859269" y="2730926"/>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50">
                  <a:solidFill>
                    <a:schemeClr val="dk1"/>
                  </a:solidFill>
                  <a:latin typeface="Open Sans"/>
                  <a:ea typeface="Open Sans"/>
                  <a:cs typeface="Open Sans"/>
                  <a:sym typeface="Open Sans"/>
                </a:rPr>
                <a:t>Approach and Methodology</a:t>
              </a:r>
              <a:endParaRPr b="1"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Summarized results from previous linear and multivariate analyses.</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Identified variables exhibiting multicollinearity.</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Created multiple randomized training and test datasets.</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Replicated results from predictive models.</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Analyzed and summarized results.</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218400" y="634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000"/>
              <a:t>Original Regression Model Summary</a:t>
            </a:r>
            <a:endParaRPr sz="4000"/>
          </a:p>
        </p:txBody>
      </p:sp>
      <p:sp>
        <p:nvSpPr>
          <p:cNvPr id="238" name="Google Shape;238;p28"/>
          <p:cNvSpPr txBox="1"/>
          <p:nvPr>
            <p:ph idx="1" type="body"/>
          </p:nvPr>
        </p:nvSpPr>
        <p:spPr>
          <a:xfrm>
            <a:off x="311700" y="894750"/>
            <a:ext cx="8427300" cy="6270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Displayed table with columns: Name of Model, Coefficients of IVs, P-value significance, Multiple R-squared, and Remarks.</a:t>
            </a:r>
            <a:endParaRPr/>
          </a:p>
          <a:p>
            <a:pPr indent="0" lvl="0" marL="0" rtl="0" algn="l">
              <a:spcBef>
                <a:spcPts val="1200"/>
              </a:spcBef>
              <a:spcAft>
                <a:spcPts val="1200"/>
              </a:spcAft>
              <a:buNone/>
            </a:pPr>
            <a:r>
              <a:rPr lang="en"/>
              <a:t>Highlighted models sorted by descending order of R-squared values.</a:t>
            </a:r>
            <a:endParaRPr/>
          </a:p>
        </p:txBody>
      </p:sp>
      <p:pic>
        <p:nvPicPr>
          <p:cNvPr id="239" name="Google Shape;239;p28"/>
          <p:cNvPicPr preferRelativeResize="0"/>
          <p:nvPr/>
        </p:nvPicPr>
        <p:blipFill>
          <a:blip r:embed="rId3">
            <a:alphaModFix/>
          </a:blip>
          <a:stretch>
            <a:fillRect/>
          </a:stretch>
        </p:blipFill>
        <p:spPr>
          <a:xfrm>
            <a:off x="765750" y="1569000"/>
            <a:ext cx="2870948" cy="3316949"/>
          </a:xfrm>
          <a:prstGeom prst="rect">
            <a:avLst/>
          </a:prstGeom>
          <a:noFill/>
          <a:ln>
            <a:noFill/>
          </a:ln>
        </p:spPr>
      </p:pic>
      <p:pic>
        <p:nvPicPr>
          <p:cNvPr id="240" name="Google Shape;240;p28"/>
          <p:cNvPicPr preferRelativeResize="0"/>
          <p:nvPr/>
        </p:nvPicPr>
        <p:blipFill>
          <a:blip r:embed="rId4">
            <a:alphaModFix/>
          </a:blip>
          <a:stretch>
            <a:fillRect/>
          </a:stretch>
        </p:blipFill>
        <p:spPr>
          <a:xfrm>
            <a:off x="4831823" y="1271100"/>
            <a:ext cx="2900866" cy="3316950"/>
          </a:xfrm>
          <a:prstGeom prst="rect">
            <a:avLst/>
          </a:prstGeom>
          <a:noFill/>
          <a:ln>
            <a:noFill/>
          </a:ln>
        </p:spPr>
      </p:pic>
      <p:cxnSp>
        <p:nvCxnSpPr>
          <p:cNvPr id="241" name="Google Shape;241;p28"/>
          <p:cNvCxnSpPr/>
          <p:nvPr/>
        </p:nvCxnSpPr>
        <p:spPr>
          <a:xfrm>
            <a:off x="4936125" y="4579800"/>
            <a:ext cx="2751300" cy="14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pSp>
        <p:nvGrpSpPr>
          <p:cNvPr id="246" name="Google Shape;246;p29"/>
          <p:cNvGrpSpPr/>
          <p:nvPr/>
        </p:nvGrpSpPr>
        <p:grpSpPr>
          <a:xfrm>
            <a:off x="311695" y="129343"/>
            <a:ext cx="4118851" cy="676109"/>
            <a:chOff x="3755100" y="2730925"/>
            <a:chExt cx="5389050" cy="1016400"/>
          </a:xfrm>
        </p:grpSpPr>
        <p:sp>
          <p:nvSpPr>
            <p:cNvPr id="247" name="Google Shape;247;p2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48" name="Google Shape;248;p2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Non-Multicollinear Variables in Dataset: </a:t>
              </a:r>
              <a:r>
                <a:rPr lang="en" sz="950">
                  <a:solidFill>
                    <a:schemeClr val="dk1"/>
                  </a:solidFill>
                  <a:latin typeface="Open Sans"/>
                  <a:ea typeface="Open Sans"/>
                  <a:cs typeface="Open Sans"/>
                  <a:sym typeface="Open Sans"/>
                </a:rPr>
                <a:t>List of non-multicollinear variables used to create Training and Test sets.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Display table with columns: S.No, Variable Name, Data type, and Description.</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249" name="Google Shape;249;p29"/>
          <p:cNvGrpSpPr/>
          <p:nvPr/>
        </p:nvGrpSpPr>
        <p:grpSpPr>
          <a:xfrm>
            <a:off x="4795899" y="59152"/>
            <a:ext cx="4036398" cy="837514"/>
            <a:chOff x="3755100" y="2730925"/>
            <a:chExt cx="5389050" cy="1016400"/>
          </a:xfrm>
        </p:grpSpPr>
        <p:sp>
          <p:nvSpPr>
            <p:cNvPr id="250" name="Google Shape;250;p2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51" name="Google Shape;251;p2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Training and Prediction:</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Compared models across various training datasets.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Display table with columns: Name of Model, Coefficients of IVs for each training dataset, P-value significance, Multiple R-squared, Correlation, and MSE.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252" name="Google Shape;252;p29"/>
          <p:cNvPicPr preferRelativeResize="0"/>
          <p:nvPr/>
        </p:nvPicPr>
        <p:blipFill>
          <a:blip r:embed="rId3">
            <a:alphaModFix/>
          </a:blip>
          <a:stretch>
            <a:fillRect/>
          </a:stretch>
        </p:blipFill>
        <p:spPr>
          <a:xfrm>
            <a:off x="311700" y="896799"/>
            <a:ext cx="3490875" cy="4084700"/>
          </a:xfrm>
          <a:prstGeom prst="rect">
            <a:avLst/>
          </a:prstGeom>
          <a:noFill/>
          <a:ln>
            <a:noFill/>
          </a:ln>
        </p:spPr>
      </p:pic>
      <p:pic>
        <p:nvPicPr>
          <p:cNvPr id="253" name="Google Shape;253;p29"/>
          <p:cNvPicPr preferRelativeResize="0"/>
          <p:nvPr/>
        </p:nvPicPr>
        <p:blipFill>
          <a:blip r:embed="rId4">
            <a:alphaModFix/>
          </a:blip>
          <a:stretch>
            <a:fillRect/>
          </a:stretch>
        </p:blipFill>
        <p:spPr>
          <a:xfrm>
            <a:off x="3986175" y="961351"/>
            <a:ext cx="3703197" cy="4084699"/>
          </a:xfrm>
          <a:prstGeom prst="rect">
            <a:avLst/>
          </a:prstGeom>
          <a:noFill/>
          <a:ln>
            <a:noFill/>
          </a:ln>
        </p:spPr>
      </p:pic>
      <p:grpSp>
        <p:nvGrpSpPr>
          <p:cNvPr id="254" name="Google Shape;254;p29"/>
          <p:cNvGrpSpPr/>
          <p:nvPr/>
        </p:nvGrpSpPr>
        <p:grpSpPr>
          <a:xfrm>
            <a:off x="7804979" y="1263174"/>
            <a:ext cx="1109605" cy="3042187"/>
            <a:chOff x="3755100" y="2730925"/>
            <a:chExt cx="5389050" cy="1016400"/>
          </a:xfrm>
        </p:grpSpPr>
        <p:sp>
          <p:nvSpPr>
            <p:cNvPr id="255" name="Google Shape;255;p2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56" name="Google Shape;256;p2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Interpretation of Model Results:</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Striking similarities observed across dataset runs.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No significant differences in coefficients, their significance, R-squared values, or prediction metrics.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Original analysis findings remain valid.</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175500" y="-560325"/>
            <a:ext cx="4396500" cy="1950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Regularization - Overview and interpretation of results</a:t>
            </a:r>
            <a:endParaRPr/>
          </a:p>
        </p:txBody>
      </p:sp>
      <p:sp>
        <p:nvSpPr>
          <p:cNvPr id="262" name="Google Shape;262;p30"/>
          <p:cNvSpPr txBox="1"/>
          <p:nvPr>
            <p:ph idx="1" type="body"/>
          </p:nvPr>
        </p:nvSpPr>
        <p:spPr>
          <a:xfrm>
            <a:off x="223650" y="1531900"/>
            <a:ext cx="4300200" cy="284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Reporting results from regularization on multiple datasets.</a:t>
            </a:r>
            <a:endParaRPr/>
          </a:p>
          <a:p>
            <a:pPr indent="0" lvl="0" marL="0" rtl="0" algn="l">
              <a:spcBef>
                <a:spcPts val="1200"/>
              </a:spcBef>
              <a:spcAft>
                <a:spcPts val="0"/>
              </a:spcAft>
              <a:buNone/>
            </a:pPr>
            <a:r>
              <a:rPr lang="en"/>
              <a:t>Display table with columns: Training Dataset, lambda.min, Coeff Vals, COR, MSE, and Most Predictive features.</a:t>
            </a:r>
            <a:endParaRPr/>
          </a:p>
          <a:p>
            <a:pPr indent="0" lvl="0" marL="0" rtl="0" algn="l">
              <a:spcBef>
                <a:spcPts val="1200"/>
              </a:spcBef>
              <a:spcAft>
                <a:spcPts val="0"/>
              </a:spcAft>
              <a:buNone/>
            </a:pPr>
            <a:r>
              <a:rPr lang="en"/>
              <a:t>Coefficient values from original trained dataset compared to multiple datasets.</a:t>
            </a:r>
            <a:endParaRPr/>
          </a:p>
          <a:p>
            <a:pPr indent="0" lvl="0" marL="0" rtl="0" algn="l">
              <a:spcBef>
                <a:spcPts val="1200"/>
              </a:spcBef>
              <a:spcAft>
                <a:spcPts val="0"/>
              </a:spcAft>
              <a:buNone/>
            </a:pPr>
            <a:r>
              <a:rPr lang="en"/>
              <a:t>The lambda.min values, correlation, and MSE values from test dataset predictions are consistent.</a:t>
            </a:r>
            <a:endParaRPr/>
          </a:p>
          <a:p>
            <a:pPr indent="0" lvl="0" marL="0" rtl="0" algn="l">
              <a:spcBef>
                <a:spcPts val="1200"/>
              </a:spcBef>
              <a:spcAft>
                <a:spcPts val="0"/>
              </a:spcAft>
              <a:buNone/>
            </a:pPr>
            <a:r>
              <a:rPr lang="en"/>
              <a:t>Results from regularization with multiple datasets align with original values.</a:t>
            </a:r>
            <a:endParaRPr/>
          </a:p>
          <a:p>
            <a:pPr indent="0" lvl="0" marL="0" rtl="0" algn="l">
              <a:spcBef>
                <a:spcPts val="1200"/>
              </a:spcBef>
              <a:spcAft>
                <a:spcPts val="1200"/>
              </a:spcAft>
              <a:buNone/>
            </a:pPr>
            <a:r>
              <a:t/>
            </a:r>
            <a:endParaRPr/>
          </a:p>
        </p:txBody>
      </p:sp>
      <p:pic>
        <p:nvPicPr>
          <p:cNvPr id="263" name="Google Shape;263;p30"/>
          <p:cNvPicPr preferRelativeResize="0"/>
          <p:nvPr/>
        </p:nvPicPr>
        <p:blipFill>
          <a:blip r:embed="rId3">
            <a:alphaModFix/>
          </a:blip>
          <a:stretch>
            <a:fillRect/>
          </a:stretch>
        </p:blipFill>
        <p:spPr>
          <a:xfrm>
            <a:off x="4788300" y="0"/>
            <a:ext cx="4152224" cy="5029324"/>
          </a:xfrm>
          <a:prstGeom prst="rect">
            <a:avLst/>
          </a:prstGeom>
          <a:noFill/>
          <a:ln>
            <a:noFill/>
          </a:ln>
        </p:spPr>
      </p:pic>
      <p:grpSp>
        <p:nvGrpSpPr>
          <p:cNvPr id="264" name="Google Shape;264;p30"/>
          <p:cNvGrpSpPr/>
          <p:nvPr/>
        </p:nvGrpSpPr>
        <p:grpSpPr>
          <a:xfrm>
            <a:off x="175726" y="4002148"/>
            <a:ext cx="4152263" cy="709041"/>
            <a:chOff x="3755100" y="2730925"/>
            <a:chExt cx="5389050" cy="1016400"/>
          </a:xfrm>
        </p:grpSpPr>
        <p:sp>
          <p:nvSpPr>
            <p:cNvPr id="265" name="Google Shape;265;p30"/>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66" name="Google Shape;266;p30"/>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Robustness of the model tested across multiple datasets.</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Consistency observed in results regardless of dataset used.</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The findings provide confidence in the model's reliability.</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311700" y="990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Phase 2a :Logistic Regression </a:t>
            </a:r>
            <a:endParaRPr/>
          </a:p>
        </p:txBody>
      </p:sp>
      <p:grpSp>
        <p:nvGrpSpPr>
          <p:cNvPr id="272" name="Google Shape;272;p31"/>
          <p:cNvGrpSpPr/>
          <p:nvPr/>
        </p:nvGrpSpPr>
        <p:grpSpPr>
          <a:xfrm>
            <a:off x="558131" y="1031033"/>
            <a:ext cx="4083283" cy="761690"/>
            <a:chOff x="3755100" y="2730925"/>
            <a:chExt cx="5389050" cy="1016400"/>
          </a:xfrm>
        </p:grpSpPr>
        <p:sp>
          <p:nvSpPr>
            <p:cNvPr id="273" name="Google Shape;273;p31"/>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74" name="Google Shape;274;p31"/>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Objective:</a:t>
              </a:r>
              <a:r>
                <a:rPr lang="en" sz="950">
                  <a:solidFill>
                    <a:schemeClr val="dk1"/>
                  </a:solidFill>
                  <a:latin typeface="Open Sans"/>
                  <a:ea typeface="Open Sans"/>
                  <a:cs typeface="Open Sans"/>
                  <a:sym typeface="Open Sans"/>
                </a:rPr>
                <a:t> Explore "Occupancy Status" as DV with classes "P", "I", and "S" to answer our third research question. Multinomial logistic regression models were used to classify the outcome into more than two classes.</a:t>
              </a:r>
              <a:endParaRPr sz="950">
                <a:solidFill>
                  <a:schemeClr val="dk1"/>
                </a:solidFill>
                <a:latin typeface="Open Sans"/>
                <a:ea typeface="Open Sans"/>
                <a:cs typeface="Open Sans"/>
                <a:sym typeface="Open Sans"/>
              </a:endParaRPr>
            </a:p>
          </p:txBody>
        </p:sp>
      </p:grpSp>
      <p:grpSp>
        <p:nvGrpSpPr>
          <p:cNvPr id="275" name="Google Shape;275;p31"/>
          <p:cNvGrpSpPr/>
          <p:nvPr/>
        </p:nvGrpSpPr>
        <p:grpSpPr>
          <a:xfrm>
            <a:off x="5004359" y="838890"/>
            <a:ext cx="4209062" cy="1120276"/>
            <a:chOff x="9518042" y="656891"/>
            <a:chExt cx="5488411" cy="1016400"/>
          </a:xfrm>
        </p:grpSpPr>
        <p:sp>
          <p:nvSpPr>
            <p:cNvPr id="276" name="Google Shape;276;p31"/>
            <p:cNvSpPr/>
            <p:nvPr/>
          </p:nvSpPr>
          <p:spPr>
            <a:xfrm>
              <a:off x="9518042" y="656891"/>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77" name="Google Shape;277;p31"/>
            <p:cNvSpPr txBox="1"/>
            <p:nvPr/>
          </p:nvSpPr>
          <p:spPr>
            <a:xfrm>
              <a:off x="9650553" y="674416"/>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Workings Primarily used for binary classification</a:t>
              </a:r>
              <a:r>
                <a:rPr lang="en" sz="950">
                  <a:solidFill>
                    <a:schemeClr val="dk1"/>
                  </a:solidFill>
                  <a:latin typeface="Open Sans"/>
                  <a:ea typeface="Open Sans"/>
                  <a:cs typeface="Open Sans"/>
                  <a:sym typeface="Open Sans"/>
                </a:rPr>
                <a:t>.Uses the sigmoid function to model the probability of a binary outcome. The function squashes any input z into a value between o and 1.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The output of the model is the probability of the input belonging to one of the two classes. We used multinomial model because our output variable has three classes.</a:t>
              </a:r>
              <a:endParaRPr b="1" sz="950">
                <a:solidFill>
                  <a:schemeClr val="dk1"/>
                </a:solidFill>
                <a:latin typeface="Open Sans"/>
                <a:ea typeface="Open Sans"/>
                <a:cs typeface="Open Sans"/>
                <a:sym typeface="Open Sans"/>
              </a:endParaRPr>
            </a:p>
          </p:txBody>
        </p:sp>
      </p:grpSp>
      <p:grpSp>
        <p:nvGrpSpPr>
          <p:cNvPr id="278" name="Google Shape;278;p31"/>
          <p:cNvGrpSpPr/>
          <p:nvPr/>
        </p:nvGrpSpPr>
        <p:grpSpPr>
          <a:xfrm>
            <a:off x="975131" y="1959050"/>
            <a:ext cx="4083285" cy="885261"/>
            <a:chOff x="3755100" y="2730925"/>
            <a:chExt cx="5389052" cy="1019886"/>
          </a:xfrm>
        </p:grpSpPr>
        <p:sp>
          <p:nvSpPr>
            <p:cNvPr id="279" name="Google Shape;279;p31"/>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80" name="Google Shape;280;p31"/>
            <p:cNvSpPr txBox="1"/>
            <p:nvPr/>
          </p:nvSpPr>
          <p:spPr>
            <a:xfrm>
              <a:off x="3788252" y="2734411"/>
              <a:ext cx="5355900" cy="1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Chosen Variables for Logistic Regression Run1 </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IVs: Original Interest Rate, bondRate, fedFundsRate, Borrower Credit Score, Original UPB.</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DV: Occupancy Status with classes: "P", "I", and "S".</a:t>
              </a:r>
              <a:endParaRPr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950">
                  <a:solidFill>
                    <a:schemeClr val="dk1"/>
                  </a:solidFill>
                  <a:latin typeface="Open Sans"/>
                  <a:ea typeface="Open Sans"/>
                  <a:cs typeface="Open Sans"/>
                  <a:sym typeface="Open Sans"/>
                </a:rPr>
                <a:t> Run2: 15 IVs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281" name="Google Shape;281;p31"/>
          <p:cNvPicPr preferRelativeResize="0"/>
          <p:nvPr/>
        </p:nvPicPr>
        <p:blipFill>
          <a:blip r:embed="rId3">
            <a:alphaModFix/>
          </a:blip>
          <a:stretch>
            <a:fillRect/>
          </a:stretch>
        </p:blipFill>
        <p:spPr>
          <a:xfrm>
            <a:off x="440675" y="3031925"/>
            <a:ext cx="8110101" cy="1726475"/>
          </a:xfrm>
          <a:prstGeom prst="rect">
            <a:avLst/>
          </a:prstGeom>
          <a:noFill/>
          <a:ln>
            <a:noFill/>
          </a:ln>
          <a:effectLst>
            <a:outerShdw blurRad="57150" rotWithShape="0" algn="bl" dir="5400000" dist="19050">
              <a:srgbClr val="000000">
                <a:alpha val="50000"/>
              </a:srgbClr>
            </a:outerShdw>
          </a:effectLst>
        </p:spPr>
      </p:pic>
      <p:sp>
        <p:nvSpPr>
          <p:cNvPr id="282" name="Google Shape;282;p31"/>
          <p:cNvSpPr txBox="1"/>
          <p:nvPr/>
        </p:nvSpPr>
        <p:spPr>
          <a:xfrm>
            <a:off x="5533800" y="2133750"/>
            <a:ext cx="2800500" cy="11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Log-odds The natural algorithm of the odds of the probability of the IV  belonging to a class other than reference category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Odd-ratios: For one unit increase in the IV, the odds of it being in one class versus reference category</a:t>
            </a:r>
            <a:endParaRPr sz="95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1630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Post Milestone 1 enhancements </a:t>
            </a:r>
            <a:endParaRPr/>
          </a:p>
        </p:txBody>
      </p:sp>
      <p:sp>
        <p:nvSpPr>
          <p:cNvPr id="71" name="Google Shape;71;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SzPct val="100000"/>
              <a:buChar char="❏"/>
            </a:pPr>
            <a:r>
              <a:rPr lang="en"/>
              <a:t>Additional Data Collection:  </a:t>
            </a:r>
            <a:endParaRPr/>
          </a:p>
          <a:p>
            <a:pPr indent="0" lvl="0" marL="0" rtl="0" algn="l">
              <a:spcBef>
                <a:spcPts val="1200"/>
              </a:spcBef>
              <a:spcAft>
                <a:spcPts val="0"/>
              </a:spcAft>
              <a:buNone/>
            </a:pPr>
            <a:r>
              <a:rPr lang="en"/>
              <a:t>              Sourced supplementary datasets to enhance analysis depth.</a:t>
            </a:r>
            <a:endParaRPr/>
          </a:p>
          <a:p>
            <a:pPr indent="0" lvl="0" marL="457200" rtl="0" algn="l">
              <a:spcBef>
                <a:spcPts val="1200"/>
              </a:spcBef>
              <a:spcAft>
                <a:spcPts val="0"/>
              </a:spcAft>
              <a:buNone/>
            </a:pPr>
            <a:r>
              <a:rPr lang="en"/>
              <a:t> Provisioned labels for clearer data interpretation.</a:t>
            </a:r>
            <a:endParaRPr/>
          </a:p>
          <a:p>
            <a:pPr indent="-300037" lvl="0" marL="457200" rtl="0" algn="l">
              <a:spcBef>
                <a:spcPts val="1200"/>
              </a:spcBef>
              <a:spcAft>
                <a:spcPts val="0"/>
              </a:spcAft>
              <a:buSzPct val="100000"/>
              <a:buChar char="❏"/>
            </a:pPr>
            <a:r>
              <a:rPr lang="en"/>
              <a:t>Data Preparation: </a:t>
            </a:r>
            <a:endParaRPr/>
          </a:p>
          <a:p>
            <a:pPr indent="0" lvl="0" marL="457200" rtl="0" algn="l">
              <a:spcBef>
                <a:spcPts val="1200"/>
              </a:spcBef>
              <a:spcAft>
                <a:spcPts val="0"/>
              </a:spcAft>
              <a:buNone/>
            </a:pPr>
            <a:r>
              <a:rPr lang="en"/>
              <a:t>Merged and harmonized datasets for a holistic view.</a:t>
            </a:r>
            <a:endParaRPr/>
          </a:p>
          <a:p>
            <a:pPr indent="0" lvl="0" marL="457200" rtl="0" algn="l">
              <a:spcBef>
                <a:spcPts val="1200"/>
              </a:spcBef>
              <a:spcAft>
                <a:spcPts val="0"/>
              </a:spcAft>
              <a:buNone/>
            </a:pPr>
            <a:r>
              <a:rPr lang="en"/>
              <a:t>Standardized data formats and units for consistency.</a:t>
            </a:r>
            <a:endParaRPr/>
          </a:p>
          <a:p>
            <a:pPr indent="-300037" lvl="0" marL="457200" rtl="0" algn="l">
              <a:spcBef>
                <a:spcPts val="1200"/>
              </a:spcBef>
              <a:spcAft>
                <a:spcPts val="0"/>
              </a:spcAft>
              <a:buSzPct val="100000"/>
              <a:buChar char="❏"/>
            </a:pPr>
            <a:r>
              <a:rPr lang="en"/>
              <a:t>Data Cleaning:</a:t>
            </a:r>
            <a:endParaRPr/>
          </a:p>
          <a:p>
            <a:pPr indent="0" lvl="0" marL="457200" rtl="0" algn="l">
              <a:spcBef>
                <a:spcPts val="1200"/>
              </a:spcBef>
              <a:spcAft>
                <a:spcPts val="0"/>
              </a:spcAft>
              <a:buNone/>
            </a:pPr>
            <a:r>
              <a:rPr lang="en"/>
              <a:t>Identified and addressed new missing values and outliers.</a:t>
            </a:r>
            <a:endParaRPr/>
          </a:p>
          <a:p>
            <a:pPr indent="0" lvl="0" marL="457200" rtl="0" algn="l">
              <a:spcBef>
                <a:spcPts val="1200"/>
              </a:spcBef>
              <a:spcAft>
                <a:spcPts val="0"/>
              </a:spcAft>
              <a:buNone/>
            </a:pPr>
            <a:r>
              <a:rPr lang="en"/>
              <a:t>Re-validated data types to </a:t>
            </a:r>
            <a:r>
              <a:rPr lang="en"/>
              <a:t>ensure</a:t>
            </a:r>
            <a:r>
              <a:rPr lang="en"/>
              <a:t> no </a:t>
            </a:r>
            <a:r>
              <a:rPr lang="en"/>
              <a:t>duplicates</a:t>
            </a:r>
            <a:r>
              <a:rPr lang="en"/>
              <a:t>.</a:t>
            </a:r>
            <a:endParaRPr/>
          </a:p>
          <a:p>
            <a:pPr indent="0" lvl="0" marL="457200" rtl="0" algn="l">
              <a:spcBef>
                <a:spcPts val="1200"/>
              </a:spcBef>
              <a:spcAft>
                <a:spcPts val="1200"/>
              </a:spcAft>
              <a:buNone/>
            </a:pPr>
            <a:r>
              <a:rPr lang="en"/>
              <a:t>Enhanced outlier detection methods post feedback.</a:t>
            </a:r>
            <a:endParaRPr/>
          </a:p>
        </p:txBody>
      </p:sp>
      <p:sp>
        <p:nvSpPr>
          <p:cNvPr id="72" name="Google Shape;72;p14"/>
          <p:cNvSpPr txBox="1"/>
          <p:nvPr>
            <p:ph type="title"/>
          </p:nvPr>
        </p:nvSpPr>
        <p:spPr>
          <a:xfrm>
            <a:off x="399325" y="994350"/>
            <a:ext cx="3858600" cy="2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288"/>
              <a:t>A quick summary of the work done before starting on milestone 2</a:t>
            </a:r>
            <a:endParaRPr sz="1288"/>
          </a:p>
        </p:txBody>
      </p:sp>
      <p:pic>
        <p:nvPicPr>
          <p:cNvPr id="73" name="Google Shape;73;p14"/>
          <p:cNvPicPr preferRelativeResize="0"/>
          <p:nvPr/>
        </p:nvPicPr>
        <p:blipFill rotWithShape="1">
          <a:blip r:embed="rId3">
            <a:alphaModFix/>
          </a:blip>
          <a:srcRect b="0" l="46369" r="0" t="0"/>
          <a:stretch/>
        </p:blipFill>
        <p:spPr>
          <a:xfrm>
            <a:off x="5425150" y="1372775"/>
            <a:ext cx="3453976" cy="2760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type="title"/>
          </p:nvPr>
        </p:nvSpPr>
        <p:spPr>
          <a:xfrm>
            <a:off x="311700" y="315925"/>
            <a:ext cx="42603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Logistic Regression Results</a:t>
            </a:r>
            <a:endParaRPr/>
          </a:p>
        </p:txBody>
      </p:sp>
      <p:sp>
        <p:nvSpPr>
          <p:cNvPr id="288" name="Google Shape;288;p32"/>
          <p:cNvSpPr txBox="1"/>
          <p:nvPr>
            <p:ph idx="1" type="body"/>
          </p:nvPr>
        </p:nvSpPr>
        <p:spPr>
          <a:xfrm>
            <a:off x="311700" y="1072825"/>
            <a:ext cx="2941500" cy="11523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b="1" lang="en"/>
              <a:t>Most predictive features:</a:t>
            </a:r>
            <a:r>
              <a:rPr lang="en"/>
              <a:t> Most levels of Seller Name variable, followed by Original Interest Rate, Bond Rate, and Federal Funds Rate.</a:t>
            </a:r>
            <a:endParaRPr/>
          </a:p>
          <a:p>
            <a:pPr indent="0" lvl="0" marL="0" rtl="0" algn="l">
              <a:spcBef>
                <a:spcPts val="1200"/>
              </a:spcBef>
              <a:spcAft>
                <a:spcPts val="1200"/>
              </a:spcAft>
              <a:buNone/>
            </a:pPr>
            <a:r>
              <a:rPr lang="en"/>
              <a:t>Model excels in predicting class "P" but underperforms for "I" and "S"</a:t>
            </a:r>
            <a:endParaRPr/>
          </a:p>
        </p:txBody>
      </p:sp>
      <p:grpSp>
        <p:nvGrpSpPr>
          <p:cNvPr id="289" name="Google Shape;289;p32"/>
          <p:cNvGrpSpPr/>
          <p:nvPr/>
        </p:nvGrpSpPr>
        <p:grpSpPr>
          <a:xfrm>
            <a:off x="226100" y="2453795"/>
            <a:ext cx="3857375" cy="993633"/>
            <a:chOff x="627187" y="2605307"/>
            <a:chExt cx="5388900" cy="1016400"/>
          </a:xfrm>
        </p:grpSpPr>
        <p:sp>
          <p:nvSpPr>
            <p:cNvPr id="290" name="Google Shape;290;p32"/>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91" name="Google Shape;291;p32"/>
            <p:cNvSpPr txBox="1"/>
            <p:nvPr/>
          </p:nvSpPr>
          <p:spPr>
            <a:xfrm>
              <a:off x="761220" y="2622835"/>
              <a:ext cx="52548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Confusion Matrix or the Cross Table show the performance of the model. The True Positives are 423 for I class, , 3215 for P class, and only  8 for S class.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Reason for underperformance could be that the model is more suitable for binary classification</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292" name="Google Shape;292;p32"/>
          <p:cNvPicPr preferRelativeResize="0"/>
          <p:nvPr/>
        </p:nvPicPr>
        <p:blipFill rotWithShape="1">
          <a:blip r:embed="rId3">
            <a:alphaModFix/>
          </a:blip>
          <a:srcRect b="13397" l="0" r="0" t="0"/>
          <a:stretch/>
        </p:blipFill>
        <p:spPr>
          <a:xfrm>
            <a:off x="610250" y="3839175"/>
            <a:ext cx="2941500" cy="993625"/>
          </a:xfrm>
          <a:prstGeom prst="rect">
            <a:avLst/>
          </a:prstGeom>
          <a:noFill/>
          <a:ln>
            <a:noFill/>
          </a:ln>
        </p:spPr>
      </p:pic>
      <p:pic>
        <p:nvPicPr>
          <p:cNvPr id="293" name="Google Shape;293;p32"/>
          <p:cNvPicPr preferRelativeResize="0"/>
          <p:nvPr/>
        </p:nvPicPr>
        <p:blipFill>
          <a:blip r:embed="rId4">
            <a:alphaModFix/>
          </a:blip>
          <a:stretch>
            <a:fillRect/>
          </a:stretch>
        </p:blipFill>
        <p:spPr>
          <a:xfrm>
            <a:off x="4572000" y="315925"/>
            <a:ext cx="4572001" cy="45257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311700" y="315925"/>
            <a:ext cx="43923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2.b </a:t>
            </a:r>
            <a:r>
              <a:rPr lang="en"/>
              <a:t>Naïve Bayes analysis</a:t>
            </a:r>
            <a:endParaRPr/>
          </a:p>
        </p:txBody>
      </p:sp>
      <p:sp>
        <p:nvSpPr>
          <p:cNvPr id="299" name="Google Shape;299;p33"/>
          <p:cNvSpPr txBox="1"/>
          <p:nvPr/>
        </p:nvSpPr>
        <p:spPr>
          <a:xfrm>
            <a:off x="3408600" y="3301450"/>
            <a:ext cx="4034700" cy="1290600"/>
          </a:xfrm>
          <a:prstGeom prst="rect">
            <a:avLst/>
          </a:prstGeom>
          <a:noFill/>
          <a:ln>
            <a:noFill/>
          </a:ln>
        </p:spPr>
        <p:txBody>
          <a:bodyPr anchorCtr="0" anchor="t" bIns="91425" lIns="91425" spcFirstLastPara="1" rIns="6847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Run-1 and Run-2 with same set of variables as used for Logistic regression.</a:t>
            </a:r>
            <a:endParaRPr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000">
                <a:solidFill>
                  <a:schemeClr val="dk1"/>
                </a:solidFill>
                <a:latin typeface="Open Sans"/>
                <a:ea typeface="Open Sans"/>
                <a:cs typeface="Open Sans"/>
                <a:sym typeface="Open Sans"/>
              </a:rPr>
              <a:t>Reason for Comparison: Analyze performance differences between the two classifiers.</a:t>
            </a:r>
            <a:endParaRPr sz="1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000">
                <a:solidFill>
                  <a:schemeClr val="dk1"/>
                </a:solidFill>
                <a:latin typeface="Open Sans"/>
                <a:ea typeface="Open Sans"/>
                <a:cs typeface="Open Sans"/>
                <a:sym typeface="Open Sans"/>
              </a:rPr>
              <a:t>If the dataset is sparse, Laplace smoothing helps in ensuring no undue weights are attached to the less occurring events. Which is not the case in our dataset</a:t>
            </a:r>
            <a:endParaRPr sz="1500">
              <a:solidFill>
                <a:schemeClr val="dk1"/>
              </a:solidFill>
              <a:latin typeface="Open Sans"/>
              <a:ea typeface="Open Sans"/>
              <a:cs typeface="Open Sans"/>
              <a:sym typeface="Open Sans"/>
            </a:endParaRPr>
          </a:p>
        </p:txBody>
      </p:sp>
      <p:pic>
        <p:nvPicPr>
          <p:cNvPr id="300" name="Google Shape;300;p33"/>
          <p:cNvPicPr preferRelativeResize="0"/>
          <p:nvPr/>
        </p:nvPicPr>
        <p:blipFill rotWithShape="1">
          <a:blip r:embed="rId3">
            <a:alphaModFix/>
          </a:blip>
          <a:srcRect b="30206" l="3929" r="0" t="0"/>
          <a:stretch/>
        </p:blipFill>
        <p:spPr>
          <a:xfrm>
            <a:off x="4842325" y="1452025"/>
            <a:ext cx="2871400" cy="1119725"/>
          </a:xfrm>
          <a:prstGeom prst="rect">
            <a:avLst/>
          </a:prstGeom>
          <a:noFill/>
          <a:ln>
            <a:noFill/>
          </a:ln>
        </p:spPr>
      </p:pic>
      <p:grpSp>
        <p:nvGrpSpPr>
          <p:cNvPr id="301" name="Google Shape;301;p33"/>
          <p:cNvGrpSpPr/>
          <p:nvPr/>
        </p:nvGrpSpPr>
        <p:grpSpPr>
          <a:xfrm>
            <a:off x="331441" y="1362750"/>
            <a:ext cx="3913834" cy="572335"/>
            <a:chOff x="-4561496" y="34183"/>
            <a:chExt cx="5467775" cy="1016400"/>
          </a:xfrm>
        </p:grpSpPr>
        <p:sp>
          <p:nvSpPr>
            <p:cNvPr id="302" name="Google Shape;302;p33"/>
            <p:cNvSpPr/>
            <p:nvPr/>
          </p:nvSpPr>
          <p:spPr>
            <a:xfrm>
              <a:off x="-4482620" y="34183"/>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03" name="Google Shape;303;p33"/>
            <p:cNvSpPr txBox="1"/>
            <p:nvPr/>
          </p:nvSpPr>
          <p:spPr>
            <a:xfrm>
              <a:off x="-4561496" y="51710"/>
              <a:ext cx="5254800" cy="91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Classifier based on Bayes theorem. Suitable for text analysis.</a:t>
              </a:r>
              <a:endParaRPr sz="850">
                <a:solidFill>
                  <a:schemeClr val="dk1"/>
                </a:solidFill>
                <a:latin typeface="Open Sans"/>
                <a:ea typeface="Open Sans"/>
                <a:cs typeface="Open Sans"/>
                <a:sym typeface="Open Sans"/>
              </a:endParaRPr>
            </a:p>
          </p:txBody>
        </p:sp>
      </p:grpSp>
      <p:sp>
        <p:nvSpPr>
          <p:cNvPr id="304" name="Google Shape;304;p33"/>
          <p:cNvSpPr/>
          <p:nvPr/>
        </p:nvSpPr>
        <p:spPr>
          <a:xfrm>
            <a:off x="387900" y="2353350"/>
            <a:ext cx="3857400" cy="831300"/>
          </a:xfrm>
          <a:prstGeom prst="rect">
            <a:avLst/>
          </a:prstGeom>
          <a:no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grpSp>
        <p:nvGrpSpPr>
          <p:cNvPr id="305" name="Google Shape;305;p33"/>
          <p:cNvGrpSpPr/>
          <p:nvPr/>
        </p:nvGrpSpPr>
        <p:grpSpPr>
          <a:xfrm>
            <a:off x="387825" y="2429550"/>
            <a:ext cx="6979420" cy="2314938"/>
            <a:chOff x="-6598300" y="-354250"/>
            <a:chExt cx="8840304" cy="4565053"/>
          </a:xfrm>
        </p:grpSpPr>
        <p:sp>
          <p:nvSpPr>
            <p:cNvPr id="306" name="Google Shape;306;p33"/>
            <p:cNvSpPr/>
            <p:nvPr/>
          </p:nvSpPr>
          <p:spPr>
            <a:xfrm>
              <a:off x="-2868496" y="1321203"/>
              <a:ext cx="5110500" cy="2889600"/>
            </a:xfrm>
            <a:prstGeom prst="rect">
              <a:avLst/>
            </a:prstGeom>
            <a:no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07" name="Google Shape;307;p33"/>
            <p:cNvSpPr txBox="1"/>
            <p:nvPr/>
          </p:nvSpPr>
          <p:spPr>
            <a:xfrm>
              <a:off x="-6598300" y="-354250"/>
              <a:ext cx="4548300" cy="148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chemeClr val="dk1"/>
                  </a:solidFill>
                  <a:latin typeface="Open Sans"/>
                  <a:ea typeface="Open Sans"/>
                  <a:cs typeface="Open Sans"/>
                  <a:sym typeface="Open Sans"/>
                </a:rPr>
                <a:t>Model workings : Calculates conditional probabilities for the predictive features and predicts outcome variable.</a:t>
              </a:r>
              <a:endParaRPr sz="750">
                <a:solidFill>
                  <a:schemeClr val="dk1"/>
                </a:solidFill>
                <a:latin typeface="Open Sans"/>
                <a:ea typeface="Open Sans"/>
                <a:cs typeface="Open Sans"/>
                <a:sym typeface="Open San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Naïve Bayes with and without Laplace Estimator</a:t>
            </a:r>
            <a:endParaRPr/>
          </a:p>
        </p:txBody>
      </p:sp>
      <p:pic>
        <p:nvPicPr>
          <p:cNvPr id="313" name="Google Shape;313;p34"/>
          <p:cNvPicPr preferRelativeResize="0"/>
          <p:nvPr/>
        </p:nvPicPr>
        <p:blipFill>
          <a:blip r:embed="rId3">
            <a:alphaModFix/>
          </a:blip>
          <a:stretch>
            <a:fillRect/>
          </a:stretch>
        </p:blipFill>
        <p:spPr>
          <a:xfrm>
            <a:off x="4769700" y="994825"/>
            <a:ext cx="3924850" cy="3825500"/>
          </a:xfrm>
          <a:prstGeom prst="rect">
            <a:avLst/>
          </a:prstGeom>
          <a:noFill/>
          <a:ln>
            <a:noFill/>
          </a:ln>
        </p:spPr>
      </p:pic>
      <p:pic>
        <p:nvPicPr>
          <p:cNvPr id="314" name="Google Shape;314;p34"/>
          <p:cNvPicPr preferRelativeResize="0"/>
          <p:nvPr/>
        </p:nvPicPr>
        <p:blipFill>
          <a:blip r:embed="rId4">
            <a:alphaModFix/>
          </a:blip>
          <a:stretch>
            <a:fillRect/>
          </a:stretch>
        </p:blipFill>
        <p:spPr>
          <a:xfrm>
            <a:off x="55800" y="994825"/>
            <a:ext cx="4307175" cy="382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NB Model performance comparison</a:t>
            </a:r>
            <a:endParaRPr/>
          </a:p>
        </p:txBody>
      </p:sp>
      <p:pic>
        <p:nvPicPr>
          <p:cNvPr id="320" name="Google Shape;320;p35"/>
          <p:cNvPicPr preferRelativeResize="0"/>
          <p:nvPr/>
        </p:nvPicPr>
        <p:blipFill>
          <a:blip r:embed="rId3">
            <a:alphaModFix/>
          </a:blip>
          <a:stretch>
            <a:fillRect/>
          </a:stretch>
        </p:blipFill>
        <p:spPr>
          <a:xfrm>
            <a:off x="4007625" y="1127375"/>
            <a:ext cx="5145050" cy="3415976"/>
          </a:xfrm>
          <a:prstGeom prst="rect">
            <a:avLst/>
          </a:prstGeom>
          <a:noFill/>
          <a:ln>
            <a:noFill/>
          </a:ln>
          <a:effectLst>
            <a:outerShdw blurRad="57150" rotWithShape="0" algn="bl" dir="5400000" dist="19050">
              <a:srgbClr val="000000">
                <a:alpha val="50000"/>
              </a:srgbClr>
            </a:outerShdw>
          </a:effectLst>
        </p:spPr>
      </p:pic>
      <p:grpSp>
        <p:nvGrpSpPr>
          <p:cNvPr id="321" name="Google Shape;321;p35"/>
          <p:cNvGrpSpPr/>
          <p:nvPr/>
        </p:nvGrpSpPr>
        <p:grpSpPr>
          <a:xfrm>
            <a:off x="152860" y="1127367"/>
            <a:ext cx="3536196" cy="3345277"/>
            <a:chOff x="627187" y="2605307"/>
            <a:chExt cx="5388900" cy="1016400"/>
          </a:xfrm>
        </p:grpSpPr>
        <p:sp>
          <p:nvSpPr>
            <p:cNvPr id="322" name="Google Shape;322;p35"/>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23" name="Google Shape;323;p35"/>
            <p:cNvSpPr txBox="1"/>
            <p:nvPr/>
          </p:nvSpPr>
          <p:spPr>
            <a:xfrm>
              <a:off x="761220" y="2622835"/>
              <a:ext cx="52548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Logistic Regression: </a:t>
              </a:r>
              <a:r>
                <a:rPr lang="en" sz="950">
                  <a:solidFill>
                    <a:schemeClr val="dk1"/>
                  </a:solidFill>
                  <a:latin typeface="Open Sans"/>
                  <a:ea typeface="Open Sans"/>
                  <a:cs typeface="Open Sans"/>
                  <a:sym typeface="Open Sans"/>
                </a:rPr>
                <a:t>Good at predicting "P"; moderate for "I" and "S".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NB (without Laplace):</a:t>
              </a:r>
              <a:r>
                <a:rPr lang="en" sz="950">
                  <a:solidFill>
                    <a:schemeClr val="dk1"/>
                  </a:solidFill>
                  <a:latin typeface="Open Sans"/>
                  <a:ea typeface="Open Sans"/>
                  <a:cs typeface="Open Sans"/>
                  <a:sym typeface="Open Sans"/>
                </a:rPr>
                <a:t> Strong bias towards "P".</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NB (with Laplace):</a:t>
              </a:r>
              <a:r>
                <a:rPr lang="en" sz="950">
                  <a:solidFill>
                    <a:schemeClr val="dk1"/>
                  </a:solidFill>
                  <a:latin typeface="Open Sans"/>
                  <a:ea typeface="Open Sans"/>
                  <a:cs typeface="Open Sans"/>
                  <a:sym typeface="Open Sans"/>
                </a:rPr>
                <a:t> Improved "P" predictions; "I" and "S" remain a challenge.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Insight:</a:t>
              </a:r>
              <a:r>
                <a:rPr lang="en" sz="950">
                  <a:solidFill>
                    <a:schemeClr val="dk1"/>
                  </a:solidFill>
                  <a:latin typeface="Open Sans"/>
                  <a:ea typeface="Open Sans"/>
                  <a:cs typeface="Open Sans"/>
                  <a:sym typeface="Open Sans"/>
                </a:rPr>
                <a:t> Correlated predictors (fedFundsRate, benchMarkMortgageRate) might be affecting NB's performance.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Most Predictive Features: </a:t>
              </a:r>
              <a:r>
                <a:rPr lang="en" sz="950">
                  <a:solidFill>
                    <a:schemeClr val="dk1"/>
                  </a:solidFill>
                  <a:latin typeface="Open Sans"/>
                  <a:ea typeface="Open Sans"/>
                  <a:cs typeface="Open Sans"/>
                  <a:sym typeface="Open Sans"/>
                </a:rPr>
                <a:t>Original Interest Rate, Bond Rate, and Federal Funds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Model Preference: </a:t>
              </a:r>
              <a:r>
                <a:rPr lang="en" sz="950">
                  <a:solidFill>
                    <a:schemeClr val="dk1"/>
                  </a:solidFill>
                  <a:latin typeface="Open Sans"/>
                  <a:ea typeface="Open Sans"/>
                  <a:cs typeface="Open Sans"/>
                  <a:sym typeface="Open Sans"/>
                </a:rPr>
                <a:t>Naive Bayes assumes independence between IVs. Hence is not a good fit for our dataset.</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Recommendation:</a:t>
              </a:r>
              <a:r>
                <a:rPr lang="en" sz="950">
                  <a:solidFill>
                    <a:schemeClr val="dk1"/>
                  </a:solidFill>
                  <a:latin typeface="Open Sans"/>
                  <a:ea typeface="Open Sans"/>
                  <a:cs typeface="Open Sans"/>
                  <a:sym typeface="Open Sans"/>
                </a:rPr>
                <a:t> Further exploration with more diversified datasets or advanced techniques to improve "I" and "S" class predictions.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type="title"/>
          </p:nvPr>
        </p:nvSpPr>
        <p:spPr>
          <a:xfrm>
            <a:off x="235500" y="2397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Phase </a:t>
            </a:r>
            <a:r>
              <a:rPr lang="en"/>
              <a:t>3: Decision Trees and Random Forests</a:t>
            </a:r>
            <a:endParaRPr/>
          </a:p>
        </p:txBody>
      </p:sp>
      <p:pic>
        <p:nvPicPr>
          <p:cNvPr id="329" name="Google Shape;329;p36"/>
          <p:cNvPicPr preferRelativeResize="0"/>
          <p:nvPr/>
        </p:nvPicPr>
        <p:blipFill rotWithShape="1">
          <a:blip r:embed="rId3">
            <a:alphaModFix/>
          </a:blip>
          <a:srcRect b="0" l="0" r="5159" t="0"/>
          <a:stretch/>
        </p:blipFill>
        <p:spPr>
          <a:xfrm>
            <a:off x="4231825" y="1071025"/>
            <a:ext cx="4861100" cy="3590250"/>
          </a:xfrm>
          <a:prstGeom prst="rect">
            <a:avLst/>
          </a:prstGeom>
          <a:noFill/>
          <a:ln>
            <a:noFill/>
          </a:ln>
        </p:spPr>
      </p:pic>
      <p:grpSp>
        <p:nvGrpSpPr>
          <p:cNvPr id="330" name="Google Shape;330;p36"/>
          <p:cNvGrpSpPr/>
          <p:nvPr/>
        </p:nvGrpSpPr>
        <p:grpSpPr>
          <a:xfrm>
            <a:off x="511198" y="1071031"/>
            <a:ext cx="3653135" cy="747562"/>
            <a:chOff x="627187" y="2605307"/>
            <a:chExt cx="5388900" cy="1016400"/>
          </a:xfrm>
        </p:grpSpPr>
        <p:sp>
          <p:nvSpPr>
            <p:cNvPr id="331" name="Google Shape;331;p36"/>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32" name="Google Shape;332;p36"/>
            <p:cNvSpPr txBox="1"/>
            <p:nvPr/>
          </p:nvSpPr>
          <p:spPr>
            <a:xfrm>
              <a:off x="761220" y="2622835"/>
              <a:ext cx="52548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50">
                  <a:solidFill>
                    <a:schemeClr val="dk1"/>
                  </a:solidFill>
                  <a:latin typeface="Open Sans"/>
                  <a:ea typeface="Open Sans"/>
                  <a:cs typeface="Open Sans"/>
                  <a:sym typeface="Open Sans"/>
                </a:rPr>
                <a:t>Variables and Model Training :</a:t>
              </a:r>
              <a:r>
                <a:rPr lang="en" sz="950">
                  <a:solidFill>
                    <a:schemeClr val="dk1"/>
                  </a:solidFill>
                  <a:latin typeface="Open Sans"/>
                  <a:ea typeface="Open Sans"/>
                  <a:cs typeface="Open Sans"/>
                  <a:sym typeface="Open Sans"/>
                </a:rPr>
                <a:t> Chose the same Independent Variables (IVs) and Dependent Variable (DV) as used in previous Logistic Regression and Naïve Bayes analyses for consistency in Run1</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950">
                <a:solidFill>
                  <a:schemeClr val="dk1"/>
                </a:solidFill>
                <a:latin typeface="Open Sans"/>
                <a:ea typeface="Open Sans"/>
                <a:cs typeface="Open Sans"/>
                <a:sym typeface="Open Sans"/>
              </a:endParaRPr>
            </a:p>
          </p:txBody>
        </p:sp>
      </p:grpSp>
      <p:grpSp>
        <p:nvGrpSpPr>
          <p:cNvPr id="333" name="Google Shape;333;p36"/>
          <p:cNvGrpSpPr/>
          <p:nvPr/>
        </p:nvGrpSpPr>
        <p:grpSpPr>
          <a:xfrm>
            <a:off x="415548" y="3102538"/>
            <a:ext cx="3924736" cy="690339"/>
            <a:chOff x="627187" y="2605307"/>
            <a:chExt cx="5388900" cy="1016400"/>
          </a:xfrm>
        </p:grpSpPr>
        <p:sp>
          <p:nvSpPr>
            <p:cNvPr id="334" name="Google Shape;334;p36"/>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35" name="Google Shape;335;p36"/>
            <p:cNvSpPr txBox="1"/>
            <p:nvPr/>
          </p:nvSpPr>
          <p:spPr>
            <a:xfrm>
              <a:off x="656593" y="2622835"/>
              <a:ext cx="52548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50">
                  <a:solidFill>
                    <a:schemeClr val="dk1"/>
                  </a:solidFill>
                  <a:latin typeface="Open Sans"/>
                  <a:ea typeface="Open Sans"/>
                  <a:cs typeface="Open Sans"/>
                  <a:sym typeface="Open Sans"/>
                </a:rPr>
                <a:t> If-Then Rules Interpretation: </a:t>
              </a:r>
              <a:r>
                <a:rPr lang="en" sz="950">
                  <a:solidFill>
                    <a:schemeClr val="dk1"/>
                  </a:solidFill>
                  <a:latin typeface="Open Sans"/>
                  <a:ea typeface="Open Sans"/>
                  <a:cs typeface="Open Sans"/>
                  <a:sym typeface="Open Sans"/>
                </a:rPr>
                <a:t>The Decision Tree structure can be explained using a series of IF-THEN rules.</a:t>
              </a:r>
              <a:endParaRPr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950">
                  <a:solidFill>
                    <a:schemeClr val="dk1"/>
                  </a:solidFill>
                  <a:latin typeface="Open Sans"/>
                  <a:ea typeface="Open Sans"/>
                  <a:cs typeface="Open Sans"/>
                  <a:sym typeface="Open Sans"/>
                </a:rPr>
                <a:t>Example Rule: IF "Original Interest Rate" is &lt;= 5.973, THEN CLASS: P</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336" name="Google Shape;336;p36"/>
          <p:cNvGrpSpPr/>
          <p:nvPr/>
        </p:nvGrpSpPr>
        <p:grpSpPr>
          <a:xfrm>
            <a:off x="307101" y="2105046"/>
            <a:ext cx="3924736" cy="531272"/>
            <a:chOff x="627187" y="2605307"/>
            <a:chExt cx="5388900" cy="1016400"/>
          </a:xfrm>
        </p:grpSpPr>
        <p:sp>
          <p:nvSpPr>
            <p:cNvPr id="337" name="Google Shape;337;p36"/>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38" name="Google Shape;338;p36"/>
            <p:cNvSpPr txBox="1"/>
            <p:nvPr/>
          </p:nvSpPr>
          <p:spPr>
            <a:xfrm>
              <a:off x="761234" y="2622837"/>
              <a:ext cx="52548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50">
                  <a:solidFill>
                    <a:schemeClr val="dk1"/>
                  </a:solidFill>
                  <a:latin typeface="Open Sans"/>
                  <a:ea typeface="Open Sans"/>
                  <a:cs typeface="Open Sans"/>
                  <a:sym typeface="Open Sans"/>
                </a:rPr>
                <a:t>Model Training with C5.0:</a:t>
              </a:r>
              <a:r>
                <a:rPr lang="en" sz="950">
                  <a:solidFill>
                    <a:schemeClr val="dk1"/>
                  </a:solidFill>
                  <a:latin typeface="Open Sans"/>
                  <a:ea typeface="Open Sans"/>
                  <a:cs typeface="Open Sans"/>
                  <a:sym typeface="Open Sans"/>
                </a:rPr>
                <a:t> Utilized the C5.0() function in R to train the Decision Tree.</a:t>
              </a:r>
              <a:endParaRPr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339" name="Google Shape;339;p36"/>
          <p:cNvGrpSpPr/>
          <p:nvPr/>
        </p:nvGrpSpPr>
        <p:grpSpPr>
          <a:xfrm>
            <a:off x="171426" y="4089071"/>
            <a:ext cx="3924736" cy="531272"/>
            <a:chOff x="627187" y="2605307"/>
            <a:chExt cx="5388900" cy="1016400"/>
          </a:xfrm>
        </p:grpSpPr>
        <p:sp>
          <p:nvSpPr>
            <p:cNvPr id="340" name="Google Shape;340;p36"/>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41" name="Google Shape;341;p36"/>
            <p:cNvSpPr txBox="1"/>
            <p:nvPr/>
          </p:nvSpPr>
          <p:spPr>
            <a:xfrm>
              <a:off x="761220" y="2622835"/>
              <a:ext cx="52548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50">
                  <a:solidFill>
                    <a:schemeClr val="dk1"/>
                  </a:solidFill>
                  <a:latin typeface="Open Sans"/>
                  <a:ea typeface="Open Sans"/>
                  <a:cs typeface="Open Sans"/>
                  <a:sym typeface="Open Sans"/>
                </a:rPr>
                <a:t>Further splits occur based on other conditions, leading to a comprehensive tree structure.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207625" y="1164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Training and Predicting</a:t>
            </a:r>
            <a:endParaRPr/>
          </a:p>
        </p:txBody>
      </p:sp>
      <p:pic>
        <p:nvPicPr>
          <p:cNvPr id="347" name="Google Shape;347;p37"/>
          <p:cNvPicPr preferRelativeResize="0"/>
          <p:nvPr/>
        </p:nvPicPr>
        <p:blipFill>
          <a:blip r:embed="rId3">
            <a:alphaModFix/>
          </a:blip>
          <a:stretch>
            <a:fillRect/>
          </a:stretch>
        </p:blipFill>
        <p:spPr>
          <a:xfrm>
            <a:off x="3061100" y="879350"/>
            <a:ext cx="6082900" cy="3634800"/>
          </a:xfrm>
          <a:prstGeom prst="rect">
            <a:avLst/>
          </a:prstGeom>
          <a:noFill/>
          <a:ln>
            <a:noFill/>
          </a:ln>
          <a:effectLst>
            <a:outerShdw blurRad="57150" rotWithShape="0" algn="bl" dir="5400000" dist="19050">
              <a:srgbClr val="000000">
                <a:alpha val="50000"/>
              </a:srgbClr>
            </a:outerShdw>
          </a:effectLst>
        </p:spPr>
      </p:pic>
      <p:sp>
        <p:nvSpPr>
          <p:cNvPr id="348" name="Google Shape;348;p37"/>
          <p:cNvSpPr txBox="1"/>
          <p:nvPr/>
        </p:nvSpPr>
        <p:spPr>
          <a:xfrm>
            <a:off x="307800" y="994800"/>
            <a:ext cx="2628600" cy="350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chemeClr val="dk1"/>
                </a:solidFill>
                <a:latin typeface="Open Sans"/>
                <a:ea typeface="Open Sans"/>
                <a:cs typeface="Open Sans"/>
                <a:sym typeface="Open Sans"/>
              </a:rPr>
              <a:t>Decision Tree is a hierarchical structure of nodes that recursively partitions data into subsets until a stopping condition is met. Each leaf node represents a specific outcome of prediction.</a:t>
            </a:r>
            <a:endParaRPr sz="115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5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150">
                <a:solidFill>
                  <a:schemeClr val="dk1"/>
                </a:solidFill>
                <a:latin typeface="Open Sans"/>
                <a:ea typeface="Open Sans"/>
                <a:cs typeface="Open Sans"/>
                <a:sym typeface="Open Sans"/>
              </a:rPr>
              <a:t>The Internal Nodes in the decision tree r</a:t>
            </a:r>
            <a:r>
              <a:rPr lang="en" sz="1150">
                <a:solidFill>
                  <a:schemeClr val="dk1"/>
                </a:solidFill>
                <a:latin typeface="Open Sans"/>
                <a:ea typeface="Open Sans"/>
                <a:cs typeface="Open Sans"/>
                <a:sym typeface="Open Sans"/>
              </a:rPr>
              <a:t>epresent conditions used to classify data. These are the ‘IF” part in the if-then rules.</a:t>
            </a:r>
            <a:endParaRPr sz="115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5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sz="1150">
                <a:solidFill>
                  <a:schemeClr val="dk1"/>
                </a:solidFill>
                <a:latin typeface="Open Sans"/>
                <a:ea typeface="Open Sans"/>
                <a:cs typeface="Open Sans"/>
                <a:sym typeface="Open Sans"/>
              </a:rPr>
              <a:t>The leaf nodes or terminal nodes represent the final outcomes, the ‘THEN’ part.</a:t>
            </a:r>
            <a:endParaRPr sz="115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b="1" sz="115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b="1" sz="950">
              <a:solidFill>
                <a:schemeClr val="dk1"/>
              </a:solidFill>
              <a:latin typeface="Open Sans"/>
              <a:ea typeface="Open Sans"/>
              <a:cs typeface="Open Sans"/>
              <a:sym typeface="Open Sans"/>
            </a:endParaRPr>
          </a:p>
        </p:txBody>
      </p:sp>
      <p:sp>
        <p:nvSpPr>
          <p:cNvPr id="349" name="Google Shape;349;p37"/>
          <p:cNvSpPr/>
          <p:nvPr/>
        </p:nvSpPr>
        <p:spPr>
          <a:xfrm>
            <a:off x="283825" y="884925"/>
            <a:ext cx="2628600" cy="3634800"/>
          </a:xfrm>
          <a:prstGeom prst="rect">
            <a:avLst/>
          </a:prstGeom>
          <a:no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38"/>
          <p:cNvPicPr preferRelativeResize="0"/>
          <p:nvPr/>
        </p:nvPicPr>
        <p:blipFill>
          <a:blip r:embed="rId3">
            <a:alphaModFix/>
          </a:blip>
          <a:stretch>
            <a:fillRect/>
          </a:stretch>
        </p:blipFill>
        <p:spPr>
          <a:xfrm>
            <a:off x="4577425" y="317225"/>
            <a:ext cx="4267450" cy="4460399"/>
          </a:xfrm>
          <a:prstGeom prst="rect">
            <a:avLst/>
          </a:prstGeom>
          <a:noFill/>
          <a:ln>
            <a:noFill/>
          </a:ln>
          <a:effectLst>
            <a:outerShdw blurRad="57150" rotWithShape="0" algn="bl" dir="5400000" dist="19050">
              <a:srgbClr val="000000">
                <a:alpha val="50000"/>
              </a:srgbClr>
            </a:outerShdw>
          </a:effectLst>
        </p:spPr>
      </p:pic>
      <p:pic>
        <p:nvPicPr>
          <p:cNvPr id="355" name="Google Shape;355;p38"/>
          <p:cNvPicPr preferRelativeResize="0"/>
          <p:nvPr/>
        </p:nvPicPr>
        <p:blipFill>
          <a:blip r:embed="rId4">
            <a:alphaModFix/>
          </a:blip>
          <a:stretch>
            <a:fillRect/>
          </a:stretch>
        </p:blipFill>
        <p:spPr>
          <a:xfrm>
            <a:off x="141000" y="282550"/>
            <a:ext cx="4267450" cy="4647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ph type="title"/>
          </p:nvPr>
        </p:nvSpPr>
        <p:spPr>
          <a:xfrm>
            <a:off x="216275" y="1945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3.c : Boosting The Trees</a:t>
            </a:r>
            <a:endParaRPr/>
          </a:p>
        </p:txBody>
      </p:sp>
      <p:sp>
        <p:nvSpPr>
          <p:cNvPr id="361" name="Google Shape;361;p39"/>
          <p:cNvSpPr/>
          <p:nvPr/>
        </p:nvSpPr>
        <p:spPr>
          <a:xfrm>
            <a:off x="438050" y="1025803"/>
            <a:ext cx="4066200" cy="13479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62" name="Google Shape;362;p39"/>
          <p:cNvSpPr txBox="1"/>
          <p:nvPr/>
        </p:nvSpPr>
        <p:spPr>
          <a:xfrm>
            <a:off x="438066" y="1025800"/>
            <a:ext cx="4164600" cy="13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Rationale Behind Boosting with Decision Trees:</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Decision trees can sometimes have high variance and fit noise.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Boosting combines multiple weak learners (trees) to create a strong learner,reduces bias and variance, improving overall predictive power.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Trials Overview:</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Various trials conducted with different numbers of trees: 10, 20, 50, and attempts with 100.</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Goal: Determine the optimal number of trees for maximum accuracy.</a:t>
            </a:r>
            <a:endParaRPr sz="950">
              <a:solidFill>
                <a:schemeClr val="dk1"/>
              </a:solidFill>
              <a:latin typeface="Open Sans"/>
              <a:ea typeface="Open Sans"/>
              <a:cs typeface="Open Sans"/>
              <a:sym typeface="Open Sans"/>
            </a:endParaRPr>
          </a:p>
        </p:txBody>
      </p:sp>
      <p:sp>
        <p:nvSpPr>
          <p:cNvPr id="363" name="Google Shape;363;p39"/>
          <p:cNvSpPr/>
          <p:nvPr/>
        </p:nvSpPr>
        <p:spPr>
          <a:xfrm>
            <a:off x="181575" y="2620827"/>
            <a:ext cx="4066200" cy="10635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64" name="Google Shape;364;p39"/>
          <p:cNvSpPr txBox="1"/>
          <p:nvPr/>
        </p:nvSpPr>
        <p:spPr>
          <a:xfrm>
            <a:off x="181600" y="2544625"/>
            <a:ext cx="4164600" cy="12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Run-1</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10 Trees: </a:t>
            </a:r>
            <a:r>
              <a:rPr lang="en" sz="950">
                <a:solidFill>
                  <a:schemeClr val="dk1"/>
                </a:solidFill>
                <a:latin typeface="Open Sans"/>
                <a:ea typeface="Open Sans"/>
                <a:cs typeface="Open Sans"/>
                <a:sym typeface="Open Sans"/>
              </a:rPr>
              <a:t>Initial improvements observed, especially for the 'P' class.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20 Trees:</a:t>
            </a:r>
            <a:r>
              <a:rPr lang="en" sz="950">
                <a:solidFill>
                  <a:schemeClr val="dk1"/>
                </a:solidFill>
                <a:latin typeface="Open Sans"/>
                <a:ea typeface="Open Sans"/>
                <a:cs typeface="Open Sans"/>
                <a:sym typeface="Open Sans"/>
              </a:rPr>
              <a:t> Further enhancements in predicting the 'P' class, slight deterioration for 'I'.</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50 &amp; 100 Trees:</a:t>
            </a:r>
            <a:r>
              <a:rPr lang="en" sz="950">
                <a:solidFill>
                  <a:schemeClr val="dk1"/>
                </a:solidFill>
                <a:latin typeface="Open Sans"/>
                <a:ea typeface="Open Sans"/>
                <a:cs typeface="Open Sans"/>
                <a:sym typeface="Open Sans"/>
              </a:rPr>
              <a:t> Maximum performance reached with 50 trees; no additional benefits observed with 100.</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Run-2 : Boosting with 10 Trees did not improve results.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sp>
        <p:nvSpPr>
          <p:cNvPr id="365" name="Google Shape;365;p39"/>
          <p:cNvSpPr/>
          <p:nvPr/>
        </p:nvSpPr>
        <p:spPr>
          <a:xfrm>
            <a:off x="536475" y="3816902"/>
            <a:ext cx="4066200" cy="10635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66" name="Google Shape;366;p39"/>
          <p:cNvSpPr txBox="1"/>
          <p:nvPr/>
        </p:nvSpPr>
        <p:spPr>
          <a:xfrm>
            <a:off x="536491" y="3816900"/>
            <a:ext cx="4164600" cy="10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Insights on Model Performance:</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Boosting improved accuracy, primarily for the dominant class 'P'.</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Challenges persist for the 'S' class, even with boosting.</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Boosting showed significant benefits up to 50 trees.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Diminishing returns observed beyond this point, indicating an optimal range around 50 trees for this dataset.</a:t>
            </a:r>
            <a:endParaRPr sz="950">
              <a:solidFill>
                <a:schemeClr val="dk1"/>
              </a:solidFill>
              <a:latin typeface="Open Sans"/>
              <a:ea typeface="Open Sans"/>
              <a:cs typeface="Open Sans"/>
              <a:sym typeface="Open Sans"/>
            </a:endParaRPr>
          </a:p>
        </p:txBody>
      </p:sp>
      <p:pic>
        <p:nvPicPr>
          <p:cNvPr id="367" name="Google Shape;367;p39"/>
          <p:cNvPicPr preferRelativeResize="0"/>
          <p:nvPr/>
        </p:nvPicPr>
        <p:blipFill>
          <a:blip r:embed="rId3">
            <a:alphaModFix/>
          </a:blip>
          <a:stretch>
            <a:fillRect/>
          </a:stretch>
        </p:blipFill>
        <p:spPr>
          <a:xfrm>
            <a:off x="4853500" y="509177"/>
            <a:ext cx="4138099" cy="42181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txBox="1"/>
          <p:nvPr>
            <p:ph type="title"/>
          </p:nvPr>
        </p:nvSpPr>
        <p:spPr>
          <a:xfrm>
            <a:off x="311700" y="2397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Reflecting on the Decision Tree and Boosting Analysis</a:t>
            </a:r>
            <a:endParaRPr/>
          </a:p>
        </p:txBody>
      </p:sp>
      <p:sp>
        <p:nvSpPr>
          <p:cNvPr id="373" name="Google Shape;373;p40"/>
          <p:cNvSpPr txBox="1"/>
          <p:nvPr>
            <p:ph idx="1" type="body"/>
          </p:nvPr>
        </p:nvSpPr>
        <p:spPr>
          <a:xfrm>
            <a:off x="311700" y="1225225"/>
            <a:ext cx="3511200" cy="3542400"/>
          </a:xfrm>
          <a:prstGeom prst="rect">
            <a:avLst/>
          </a:prstGeom>
        </p:spPr>
        <p:txBody>
          <a:bodyPr anchorCtr="0" anchor="t" bIns="91425" lIns="91425" spcFirstLastPara="1" rIns="91425" wrap="square" tIns="91425">
            <a:normAutofit fontScale="55000"/>
          </a:bodyPr>
          <a:lstStyle/>
          <a:p>
            <a:pPr indent="0" lvl="0" marL="0" rtl="0" algn="l">
              <a:lnSpc>
                <a:spcPct val="150000"/>
              </a:lnSpc>
              <a:spcBef>
                <a:spcPts val="0"/>
              </a:spcBef>
              <a:spcAft>
                <a:spcPts val="0"/>
              </a:spcAft>
              <a:buNone/>
            </a:pPr>
            <a:r>
              <a:rPr b="1" lang="en" sz="1400"/>
              <a:t>Key Takeaways</a:t>
            </a:r>
            <a:r>
              <a:rPr b="1" lang="en" sz="1400"/>
              <a:t>:</a:t>
            </a:r>
            <a:endParaRPr b="1" sz="1400"/>
          </a:p>
          <a:p>
            <a:pPr indent="0" lvl="0" marL="0" rtl="0" algn="l">
              <a:lnSpc>
                <a:spcPct val="150000"/>
              </a:lnSpc>
              <a:spcBef>
                <a:spcPts val="1200"/>
              </a:spcBef>
              <a:spcAft>
                <a:spcPts val="0"/>
              </a:spcAft>
              <a:buNone/>
            </a:pPr>
            <a:r>
              <a:rPr i="1" lang="en" sz="1500"/>
              <a:t>Dataset Distribution Significance: </a:t>
            </a:r>
            <a:r>
              <a:rPr lang="en" sz="1500"/>
              <a:t>Ensuring similar distribution in training and testing datasets is vital for unbiased model evaluation.</a:t>
            </a:r>
            <a:endParaRPr sz="1500"/>
          </a:p>
          <a:p>
            <a:pPr indent="0" lvl="0" marL="0" rtl="0" algn="l">
              <a:lnSpc>
                <a:spcPct val="150000"/>
              </a:lnSpc>
              <a:spcBef>
                <a:spcPts val="1200"/>
              </a:spcBef>
              <a:spcAft>
                <a:spcPts val="0"/>
              </a:spcAft>
              <a:buNone/>
            </a:pPr>
            <a:r>
              <a:rPr i="1" lang="en" sz="1500"/>
              <a:t>Decision Trees' Value: </a:t>
            </a:r>
            <a:r>
              <a:rPr lang="en" sz="1500"/>
              <a:t>Offer clear, interpretable results.  Can capture intricate data relationships, but susceptible to noise.</a:t>
            </a:r>
            <a:endParaRPr sz="1500"/>
          </a:p>
          <a:p>
            <a:pPr indent="0" lvl="0" marL="0" rtl="0" algn="l">
              <a:lnSpc>
                <a:spcPct val="150000"/>
              </a:lnSpc>
              <a:spcBef>
                <a:spcPts val="1200"/>
              </a:spcBef>
              <a:spcAft>
                <a:spcPts val="0"/>
              </a:spcAft>
              <a:buNone/>
            </a:pPr>
            <a:r>
              <a:rPr i="1" lang="en" sz="1500"/>
              <a:t>Boosting's Role:</a:t>
            </a:r>
            <a:endParaRPr i="1" sz="1500"/>
          </a:p>
          <a:p>
            <a:pPr indent="0" lvl="0" marL="0" rtl="0" algn="l">
              <a:lnSpc>
                <a:spcPct val="150000"/>
              </a:lnSpc>
              <a:spcBef>
                <a:spcPts val="1200"/>
              </a:spcBef>
              <a:spcAft>
                <a:spcPts val="0"/>
              </a:spcAft>
              <a:buNone/>
            </a:pPr>
            <a:r>
              <a:rPr lang="en" sz="1500"/>
              <a:t>Enhances accuracy and reduces overfitting.  But, selection of optimal number of trees is crucial: too few may not capture complexities, too many can overfit or add no value. This was evident from the results of our analysis for Run-2. In Run-1 with 4 IVs, we found significant improvement with Boosting. But with 2 additional  IVs in Run-2 Boosting was not as effective. </a:t>
            </a:r>
            <a:endParaRPr sz="1500"/>
          </a:p>
          <a:p>
            <a:pPr indent="0" lvl="0" marL="0" rtl="0" algn="l">
              <a:lnSpc>
                <a:spcPct val="150000"/>
              </a:lnSpc>
              <a:spcBef>
                <a:spcPts val="1200"/>
              </a:spcBef>
              <a:spcAft>
                <a:spcPts val="1200"/>
              </a:spcAft>
              <a:buNone/>
            </a:pPr>
            <a:r>
              <a:rPr lang="en" sz="1500"/>
              <a:t>In general, Boosting techniques in Decision Tree models show marked improvement in learning. </a:t>
            </a:r>
            <a:endParaRPr sz="1500"/>
          </a:p>
        </p:txBody>
      </p:sp>
      <p:pic>
        <p:nvPicPr>
          <p:cNvPr id="374" name="Google Shape;374;p40"/>
          <p:cNvPicPr preferRelativeResize="0"/>
          <p:nvPr/>
        </p:nvPicPr>
        <p:blipFill>
          <a:blip r:embed="rId3">
            <a:alphaModFix/>
          </a:blip>
          <a:stretch>
            <a:fillRect/>
          </a:stretch>
        </p:blipFill>
        <p:spPr>
          <a:xfrm>
            <a:off x="4088775" y="1150700"/>
            <a:ext cx="4422276" cy="38382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337725" y="213475"/>
            <a:ext cx="52251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3680"/>
              <a:t>3.d Bagging {&amp; Random forests}</a:t>
            </a:r>
            <a:endParaRPr sz="3680"/>
          </a:p>
        </p:txBody>
      </p:sp>
      <p:sp>
        <p:nvSpPr>
          <p:cNvPr id="380" name="Google Shape;380;p41"/>
          <p:cNvSpPr/>
          <p:nvPr/>
        </p:nvSpPr>
        <p:spPr>
          <a:xfrm>
            <a:off x="5294775" y="257877"/>
            <a:ext cx="3691500" cy="7425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81" name="Google Shape;381;p41"/>
          <p:cNvSpPr txBox="1"/>
          <p:nvPr/>
        </p:nvSpPr>
        <p:spPr>
          <a:xfrm>
            <a:off x="5294790" y="257875"/>
            <a:ext cx="3780900" cy="7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Definition: </a:t>
            </a:r>
            <a:r>
              <a:rPr lang="en" sz="950">
                <a:solidFill>
                  <a:schemeClr val="dk1"/>
                </a:solidFill>
                <a:latin typeface="Open Sans"/>
                <a:ea typeface="Open Sans"/>
                <a:cs typeface="Open Sans"/>
                <a:sym typeface="Open Sans"/>
              </a:rPr>
              <a:t>Bagging vs. Random Forests.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challenge: </a:t>
            </a:r>
            <a:r>
              <a:rPr lang="en" sz="950">
                <a:solidFill>
                  <a:schemeClr val="dk1"/>
                </a:solidFill>
                <a:latin typeface="Open Sans"/>
                <a:ea typeface="Open Sans"/>
                <a:cs typeface="Open Sans"/>
                <a:sym typeface="Open Sans"/>
              </a:rPr>
              <a:t>Handling large datasets.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Importance: </a:t>
            </a:r>
            <a:r>
              <a:rPr lang="en" sz="950">
                <a:solidFill>
                  <a:schemeClr val="dk1"/>
                </a:solidFill>
                <a:latin typeface="Open Sans"/>
                <a:ea typeface="Open Sans"/>
                <a:cs typeface="Open Sans"/>
                <a:sym typeface="Open Sans"/>
              </a:rPr>
              <a:t>Ensemble methods for improving prediction accuracy.</a:t>
            </a:r>
            <a:endParaRPr sz="950">
              <a:solidFill>
                <a:schemeClr val="dk1"/>
              </a:solidFill>
              <a:latin typeface="Open Sans"/>
              <a:ea typeface="Open Sans"/>
              <a:cs typeface="Open Sans"/>
              <a:sym typeface="Open Sans"/>
            </a:endParaRPr>
          </a:p>
        </p:txBody>
      </p:sp>
      <p:sp>
        <p:nvSpPr>
          <p:cNvPr id="382" name="Google Shape;382;p41"/>
          <p:cNvSpPr/>
          <p:nvPr/>
        </p:nvSpPr>
        <p:spPr>
          <a:xfrm>
            <a:off x="5309763" y="1417028"/>
            <a:ext cx="3575100" cy="13083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83" name="Google Shape;383;p41"/>
          <p:cNvSpPr txBox="1"/>
          <p:nvPr/>
        </p:nvSpPr>
        <p:spPr>
          <a:xfrm>
            <a:off x="5309777" y="1417025"/>
            <a:ext cx="3661500" cy="13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Dataset Features and Sampling:</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Breakdown of IVs:</a:t>
            </a:r>
            <a:r>
              <a:rPr lang="en" sz="950">
                <a:solidFill>
                  <a:schemeClr val="dk1"/>
                </a:solidFill>
                <a:latin typeface="Open Sans"/>
                <a:ea typeface="Open Sans"/>
                <a:cs typeface="Open Sans"/>
                <a:sym typeface="Open Sans"/>
              </a:rPr>
              <a:t> Run-1 bondRate, fedFundsRate, Borrower Credit Score, Original UPB. Run-2 all IVs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DV: </a:t>
            </a:r>
            <a:r>
              <a:rPr lang="en" sz="950">
                <a:solidFill>
                  <a:schemeClr val="dk1"/>
                </a:solidFill>
                <a:latin typeface="Open Sans"/>
                <a:ea typeface="Open Sans"/>
                <a:cs typeface="Open Sans"/>
                <a:sym typeface="Open Sans"/>
              </a:rPr>
              <a:t>Original Interest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Dataset size:</a:t>
            </a:r>
            <a:r>
              <a:rPr lang="en" sz="950">
                <a:solidFill>
                  <a:schemeClr val="dk1"/>
                </a:solidFill>
                <a:latin typeface="Open Sans"/>
                <a:ea typeface="Open Sans"/>
                <a:cs typeface="Open Sans"/>
                <a:sym typeface="Open Sans"/>
              </a:rPr>
              <a:t> 144,130 observations,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Challenge:</a:t>
            </a:r>
            <a:r>
              <a:rPr lang="en" sz="950">
                <a:solidFill>
                  <a:schemeClr val="dk1"/>
                </a:solidFill>
                <a:latin typeface="Open Sans"/>
                <a:ea typeface="Open Sans"/>
                <a:cs typeface="Open Sans"/>
                <a:sym typeface="Open Sans"/>
              </a:rPr>
              <a:t> Computation time &amp; resource constraints.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Solution:</a:t>
            </a:r>
            <a:r>
              <a:rPr lang="en" sz="950">
                <a:solidFill>
                  <a:schemeClr val="dk1"/>
                </a:solidFill>
                <a:latin typeface="Open Sans"/>
                <a:ea typeface="Open Sans"/>
                <a:cs typeface="Open Sans"/>
                <a:sym typeface="Open Sans"/>
              </a:rPr>
              <a:t> Random sampling to 1,000 observations for practicality.</a:t>
            </a:r>
            <a:endParaRPr sz="950">
              <a:solidFill>
                <a:schemeClr val="dk1"/>
              </a:solidFill>
              <a:latin typeface="Open Sans"/>
              <a:ea typeface="Open Sans"/>
              <a:cs typeface="Open Sans"/>
              <a:sym typeface="Open Sans"/>
            </a:endParaRPr>
          </a:p>
        </p:txBody>
      </p:sp>
      <p:sp>
        <p:nvSpPr>
          <p:cNvPr id="384" name="Google Shape;384;p41"/>
          <p:cNvSpPr/>
          <p:nvPr/>
        </p:nvSpPr>
        <p:spPr>
          <a:xfrm>
            <a:off x="5121900" y="3320927"/>
            <a:ext cx="3490500" cy="1079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85" name="Google Shape;385;p41"/>
          <p:cNvSpPr txBox="1"/>
          <p:nvPr/>
        </p:nvSpPr>
        <p:spPr>
          <a:xfrm>
            <a:off x="5121914" y="3320925"/>
            <a:ext cx="35751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The Power of Bagging</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Concept: Bootstrapping + Aggregating.</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Objective: Reduce variance, not bias.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Model results with 500 trees:  0.57 correlation for Run-1 improved to 0.655 for Run-2.</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Visual: Scatter plot of predicted vs. actual values.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pic>
        <p:nvPicPr>
          <p:cNvPr id="386" name="Google Shape;386;p41"/>
          <p:cNvPicPr preferRelativeResize="0"/>
          <p:nvPr/>
        </p:nvPicPr>
        <p:blipFill>
          <a:blip r:embed="rId3">
            <a:alphaModFix/>
          </a:blip>
          <a:stretch>
            <a:fillRect/>
          </a:stretch>
        </p:blipFill>
        <p:spPr>
          <a:xfrm>
            <a:off x="152400" y="1197175"/>
            <a:ext cx="4817101" cy="329631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111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100"/>
              <a:t>Milestone 2, phase 1a : Linear regression</a:t>
            </a:r>
            <a:endParaRPr sz="4100"/>
          </a:p>
        </p:txBody>
      </p:sp>
      <p:grpSp>
        <p:nvGrpSpPr>
          <p:cNvPr id="79" name="Google Shape;79;p15"/>
          <p:cNvGrpSpPr/>
          <p:nvPr/>
        </p:nvGrpSpPr>
        <p:grpSpPr>
          <a:xfrm>
            <a:off x="1091651" y="3196152"/>
            <a:ext cx="3390251" cy="532492"/>
            <a:chOff x="3755100" y="2730925"/>
            <a:chExt cx="5389050" cy="1016400"/>
          </a:xfrm>
        </p:grpSpPr>
        <p:sp>
          <p:nvSpPr>
            <p:cNvPr id="80" name="Google Shape;80;p15"/>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81" name="Google Shape;81;p15"/>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Training &amp; Test Data Splitting:</a:t>
              </a:r>
              <a:r>
                <a:rPr lang="en" sz="950">
                  <a:solidFill>
                    <a:schemeClr val="dk1"/>
                  </a:solidFill>
                  <a:latin typeface="Open Sans"/>
                  <a:ea typeface="Open Sans"/>
                  <a:cs typeface="Open Sans"/>
                  <a:sym typeface="Open Sans"/>
                </a:rPr>
                <a:t> The dataset was split into training (75%) + test (25%) datasets using R to ensure random selection.</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grpSp>
        <p:nvGrpSpPr>
          <p:cNvPr id="82" name="Google Shape;82;p15"/>
          <p:cNvGrpSpPr/>
          <p:nvPr/>
        </p:nvGrpSpPr>
        <p:grpSpPr>
          <a:xfrm>
            <a:off x="686256" y="2188724"/>
            <a:ext cx="3237202" cy="831314"/>
            <a:chOff x="3755100" y="2730925"/>
            <a:chExt cx="5389050" cy="1016400"/>
          </a:xfrm>
        </p:grpSpPr>
        <p:sp>
          <p:nvSpPr>
            <p:cNvPr id="83" name="Google Shape;83;p15"/>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84" name="Google Shape;84;p15"/>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Residual Analysis:</a:t>
              </a:r>
              <a:r>
                <a:rPr lang="en" sz="950">
                  <a:solidFill>
                    <a:schemeClr val="dk1"/>
                  </a:solidFill>
                  <a:latin typeface="Open Sans"/>
                  <a:ea typeface="Open Sans"/>
                  <a:cs typeface="Open Sans"/>
                  <a:sym typeface="Open Sans"/>
                </a:rPr>
                <a:t> Residuals (differences between actual and predicted values) were analyzed to check for normal distribution.                                                                                 Approximate Gaussian distributions were observed for residuals.</a:t>
              </a:r>
              <a:endParaRPr sz="950">
                <a:solidFill>
                  <a:schemeClr val="dk1"/>
                </a:solidFill>
                <a:latin typeface="Open Sans"/>
                <a:ea typeface="Open Sans"/>
                <a:cs typeface="Open Sans"/>
                <a:sym typeface="Open Sans"/>
              </a:endParaRPr>
            </a:p>
            <a:p>
              <a:pPr indent="0" lvl="0" marL="0" rtl="0" algn="l">
                <a:lnSpc>
                  <a:spcPct val="95000"/>
                </a:lnSpc>
                <a:spcBef>
                  <a:spcPts val="1200"/>
                </a:spcBef>
                <a:spcAft>
                  <a:spcPts val="1200"/>
                </a:spcAft>
                <a:buNone/>
              </a:pPr>
              <a:r>
                <a:t/>
              </a:r>
              <a:endParaRPr sz="950">
                <a:solidFill>
                  <a:schemeClr val="dk1"/>
                </a:solidFill>
                <a:latin typeface="Open Sans"/>
                <a:ea typeface="Open Sans"/>
                <a:cs typeface="Open Sans"/>
                <a:sym typeface="Open Sans"/>
              </a:endParaRPr>
            </a:p>
          </p:txBody>
        </p:sp>
      </p:grpSp>
      <p:grpSp>
        <p:nvGrpSpPr>
          <p:cNvPr id="85" name="Google Shape;85;p15"/>
          <p:cNvGrpSpPr/>
          <p:nvPr/>
        </p:nvGrpSpPr>
        <p:grpSpPr>
          <a:xfrm>
            <a:off x="311855" y="842542"/>
            <a:ext cx="4260583" cy="1135319"/>
            <a:chOff x="3755100" y="2730925"/>
            <a:chExt cx="5389050" cy="1016400"/>
          </a:xfrm>
        </p:grpSpPr>
        <p:sp>
          <p:nvSpPr>
            <p:cNvPr id="86" name="Google Shape;86;p15"/>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Clr>
                  <a:schemeClr val="dk1"/>
                </a:buClr>
                <a:buSzPts val="275"/>
                <a:buFont typeface="Arial"/>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87" name="Google Shape;87;p15"/>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Dataset Cleaning &amp; Outlier Removal:     </a:t>
              </a:r>
              <a:r>
                <a:rPr lang="en" sz="950">
                  <a:solidFill>
                    <a:schemeClr val="dk1"/>
                  </a:solidFill>
                  <a:latin typeface="Open Sans"/>
                  <a:ea typeface="Open Sans"/>
                  <a:cs typeface="Open Sans"/>
                  <a:sym typeface="Open Sans"/>
                </a:rPr>
                <a:t>                                                                                           Used histograms, summary statistics, and BoxPlots to detect outliers.                                                                                                                                  Implemented the IQR method for outlier removal.                                                                                     The dataset had various types of variables like numerical, categorical, and nominal.  After outlier removal, a cleaned dataset named "Cleaned_FM2022Q4.csv" with 248,356 observations of 13 variables was obtained.</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pic>
        <p:nvPicPr>
          <p:cNvPr id="88" name="Google Shape;88;p15"/>
          <p:cNvPicPr preferRelativeResize="0"/>
          <p:nvPr/>
        </p:nvPicPr>
        <p:blipFill rotWithShape="1">
          <a:blip r:embed="rId3">
            <a:alphaModFix/>
          </a:blip>
          <a:srcRect b="50067" l="0" r="0" t="0"/>
          <a:stretch/>
        </p:blipFill>
        <p:spPr>
          <a:xfrm>
            <a:off x="4813450" y="1315225"/>
            <a:ext cx="4115800" cy="2162450"/>
          </a:xfrm>
          <a:prstGeom prst="rect">
            <a:avLst/>
          </a:prstGeom>
          <a:noFill/>
          <a:ln>
            <a:noFill/>
          </a:ln>
          <a:effectLst>
            <a:outerShdw blurRad="57150" rotWithShape="0" algn="bl" dir="5400000" dist="19050">
              <a:srgbClr val="000000">
                <a:alpha val="50000"/>
              </a:srgbClr>
            </a:outerShdw>
          </a:effectLst>
        </p:spPr>
      </p:pic>
      <p:grpSp>
        <p:nvGrpSpPr>
          <p:cNvPr id="89" name="Google Shape;89;p15"/>
          <p:cNvGrpSpPr/>
          <p:nvPr/>
        </p:nvGrpSpPr>
        <p:grpSpPr>
          <a:xfrm>
            <a:off x="364637" y="3926105"/>
            <a:ext cx="8103877" cy="886484"/>
            <a:chOff x="3755100" y="2722218"/>
            <a:chExt cx="5397188" cy="1033800"/>
          </a:xfrm>
        </p:grpSpPr>
        <p:sp>
          <p:nvSpPr>
            <p:cNvPr id="90" name="Google Shape;90;p15"/>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91" name="Google Shape;91;p15"/>
            <p:cNvSpPr txBox="1"/>
            <p:nvPr/>
          </p:nvSpPr>
          <p:spPr>
            <a:xfrm>
              <a:off x="3763388" y="2722218"/>
              <a:ext cx="5388900" cy="1033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Linear Regression Analysis</a:t>
              </a:r>
              <a:r>
                <a:rPr b="1"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Linear models were computed between each independent variable (IV) and the dependent variable (DV).                                                                                                                                        Each IV's relationship with the DV was analyzed, with interpretations about the intercept, coefficient, and whether it's a predictive feature.                                                                               Notable variables with predictive power included </a:t>
              </a:r>
              <a:r>
                <a:rPr b="1" lang="en" sz="950">
                  <a:solidFill>
                    <a:schemeClr val="dk1"/>
                  </a:solidFill>
                  <a:latin typeface="Open Sans"/>
                  <a:ea typeface="Open Sans"/>
                  <a:cs typeface="Open Sans"/>
                  <a:sym typeface="Open Sans"/>
                </a:rPr>
                <a:t>Original UPB</a:t>
              </a:r>
              <a:r>
                <a:rPr lang="en" sz="950">
                  <a:solidFill>
                    <a:schemeClr val="dk1"/>
                  </a:solidFill>
                  <a:latin typeface="Open Sans"/>
                  <a:ea typeface="Open Sans"/>
                  <a:cs typeface="Open Sans"/>
                  <a:sym typeface="Open Sans"/>
                </a:rPr>
                <a:t>, </a:t>
              </a:r>
              <a:r>
                <a:rPr b="1" lang="en" sz="950">
                  <a:solidFill>
                    <a:schemeClr val="dk1"/>
                  </a:solidFill>
                  <a:latin typeface="Open Sans"/>
                  <a:ea typeface="Open Sans"/>
                  <a:cs typeface="Open Sans"/>
                  <a:sym typeface="Open Sans"/>
                </a:rPr>
                <a:t>Borrower Credit Score</a:t>
              </a:r>
              <a:r>
                <a:rPr lang="en" sz="950">
                  <a:solidFill>
                    <a:schemeClr val="dk1"/>
                  </a:solidFill>
                  <a:latin typeface="Open Sans"/>
                  <a:ea typeface="Open Sans"/>
                  <a:cs typeface="Open Sans"/>
                  <a:sym typeface="Open Sans"/>
                </a:rPr>
                <a:t> at at Origination, and S</a:t>
              </a:r>
              <a:r>
                <a:rPr b="1" lang="en" sz="950">
                  <a:solidFill>
                    <a:schemeClr val="dk1"/>
                  </a:solidFill>
                  <a:latin typeface="Open Sans"/>
                  <a:ea typeface="Open Sans"/>
                  <a:cs typeface="Open Sans"/>
                  <a:sym typeface="Open Sans"/>
                </a:rPr>
                <a:t>eller Name</a:t>
              </a:r>
              <a:r>
                <a:rPr lang="en" sz="950">
                  <a:solidFill>
                    <a:schemeClr val="dk1"/>
                  </a:solidFill>
                  <a:latin typeface="Open Sans"/>
                  <a:ea typeface="Open Sans"/>
                  <a:cs typeface="Open Sans"/>
                  <a:sym typeface="Open Sans"/>
                </a:rPr>
                <a:t> with slightly better predictive power for “interest rate”.</a:t>
              </a:r>
              <a:endParaRPr sz="950">
                <a:solidFill>
                  <a:schemeClr val="dk1"/>
                </a:solidFill>
                <a:latin typeface="Open Sans"/>
                <a:ea typeface="Open Sans"/>
                <a:cs typeface="Open Sans"/>
                <a:sym typeface="Open Sans"/>
              </a:endParaRPr>
            </a:p>
            <a:p>
              <a:pPr indent="0" lvl="0" marL="0" rtl="0" algn="l">
                <a:lnSpc>
                  <a:spcPct val="95000"/>
                </a:lnSpc>
                <a:spcBef>
                  <a:spcPts val="120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2"/>
          <p:cNvSpPr txBox="1"/>
          <p:nvPr>
            <p:ph type="title"/>
          </p:nvPr>
        </p:nvSpPr>
        <p:spPr>
          <a:xfrm>
            <a:off x="172925" y="194500"/>
            <a:ext cx="32994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Random Forests</a:t>
            </a:r>
            <a:endParaRPr/>
          </a:p>
        </p:txBody>
      </p:sp>
      <p:sp>
        <p:nvSpPr>
          <p:cNvPr id="392" name="Google Shape;392;p42"/>
          <p:cNvSpPr/>
          <p:nvPr/>
        </p:nvSpPr>
        <p:spPr>
          <a:xfrm>
            <a:off x="358625" y="1329878"/>
            <a:ext cx="3575100" cy="11547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93" name="Google Shape;393;p42"/>
          <p:cNvSpPr txBox="1"/>
          <p:nvPr/>
        </p:nvSpPr>
        <p:spPr>
          <a:xfrm>
            <a:off x="358639" y="1329875"/>
            <a:ext cx="3661500" cy="11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Importance of Variables in Random Forests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Explanation:</a:t>
            </a:r>
            <a:r>
              <a:rPr lang="en" sz="950">
                <a:solidFill>
                  <a:schemeClr val="dk1"/>
                </a:solidFill>
                <a:latin typeface="Open Sans"/>
                <a:ea typeface="Open Sans"/>
                <a:cs typeface="Open Sans"/>
                <a:sym typeface="Open Sans"/>
              </a:rPr>
              <a:t> How Random Forests evaluate feature importance.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Graphical representation:</a:t>
            </a:r>
            <a:r>
              <a:rPr lang="en" sz="950">
                <a:solidFill>
                  <a:schemeClr val="dk1"/>
                </a:solidFill>
                <a:latin typeface="Open Sans"/>
                <a:ea typeface="Open Sans"/>
                <a:cs typeface="Open Sans"/>
                <a:sym typeface="Open Sans"/>
              </a:rPr>
              <a:t> Importance of features understood by their ability to impact  MSE and Node Purity.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takeaways:</a:t>
            </a:r>
            <a:r>
              <a:rPr lang="en" sz="950">
                <a:solidFill>
                  <a:schemeClr val="dk1"/>
                </a:solidFill>
                <a:latin typeface="Open Sans"/>
                <a:ea typeface="Open Sans"/>
                <a:cs typeface="Open Sans"/>
                <a:sym typeface="Open Sans"/>
              </a:rPr>
              <a:t> Dominance of fedFundsRate and bondRate in predictions.</a:t>
            </a:r>
            <a:endParaRPr sz="950">
              <a:solidFill>
                <a:schemeClr val="dk1"/>
              </a:solidFill>
              <a:latin typeface="Open Sans"/>
              <a:ea typeface="Open Sans"/>
              <a:cs typeface="Open Sans"/>
              <a:sym typeface="Open Sans"/>
            </a:endParaRPr>
          </a:p>
        </p:txBody>
      </p:sp>
      <p:sp>
        <p:nvSpPr>
          <p:cNvPr id="394" name="Google Shape;394;p42"/>
          <p:cNvSpPr/>
          <p:nvPr/>
        </p:nvSpPr>
        <p:spPr>
          <a:xfrm>
            <a:off x="3580000" y="157777"/>
            <a:ext cx="3731400" cy="7833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95" name="Google Shape;395;p42"/>
          <p:cNvSpPr txBox="1"/>
          <p:nvPr/>
        </p:nvSpPr>
        <p:spPr>
          <a:xfrm>
            <a:off x="3580015" y="157775"/>
            <a:ext cx="3821700" cy="7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Basics: </a:t>
            </a:r>
            <a:r>
              <a:rPr lang="en" sz="950">
                <a:solidFill>
                  <a:schemeClr val="dk1"/>
                </a:solidFill>
                <a:latin typeface="Open Sans"/>
                <a:ea typeface="Open Sans"/>
                <a:cs typeface="Open Sans"/>
                <a:sym typeface="Open Sans"/>
              </a:rPr>
              <a:t>Use of multiple decision trees, subset of features.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Advantage: </a:t>
            </a:r>
            <a:r>
              <a:rPr lang="en" sz="950">
                <a:solidFill>
                  <a:schemeClr val="dk1"/>
                </a:solidFill>
                <a:latin typeface="Open Sans"/>
                <a:ea typeface="Open Sans"/>
                <a:cs typeface="Open Sans"/>
                <a:sym typeface="Open Sans"/>
              </a:rPr>
              <a:t>Lower variance, more robust model.</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Correlation with bagging 0.655 with Random forest 0.677.</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Visual: </a:t>
            </a:r>
            <a:r>
              <a:rPr lang="en" sz="950">
                <a:solidFill>
                  <a:schemeClr val="dk1"/>
                </a:solidFill>
                <a:latin typeface="Open Sans"/>
                <a:ea typeface="Open Sans"/>
                <a:cs typeface="Open Sans"/>
                <a:sym typeface="Open Sans"/>
              </a:rPr>
              <a:t>Distinct patterns in the predicted vs. actual value graph.</a:t>
            </a:r>
            <a:endParaRPr sz="950">
              <a:solidFill>
                <a:schemeClr val="dk1"/>
              </a:solidFill>
              <a:latin typeface="Open Sans"/>
              <a:ea typeface="Open Sans"/>
              <a:cs typeface="Open Sans"/>
              <a:sym typeface="Open Sans"/>
            </a:endParaRPr>
          </a:p>
        </p:txBody>
      </p:sp>
      <p:sp>
        <p:nvSpPr>
          <p:cNvPr id="396" name="Google Shape;396;p42"/>
          <p:cNvSpPr/>
          <p:nvPr/>
        </p:nvSpPr>
        <p:spPr>
          <a:xfrm>
            <a:off x="4988625" y="1218749"/>
            <a:ext cx="3575100" cy="14181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97" name="Google Shape;397;p42"/>
          <p:cNvSpPr txBox="1"/>
          <p:nvPr/>
        </p:nvSpPr>
        <p:spPr>
          <a:xfrm>
            <a:off x="4988650" y="1294950"/>
            <a:ext cx="3661500" cy="13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Varying Trees for Deeper Insights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Procedure:</a:t>
            </a:r>
            <a:r>
              <a:rPr lang="en" sz="950">
                <a:solidFill>
                  <a:schemeClr val="dk1"/>
                </a:solidFill>
                <a:latin typeface="Open Sans"/>
                <a:ea typeface="Open Sans"/>
                <a:cs typeface="Open Sans"/>
                <a:sym typeface="Open Sans"/>
              </a:rPr>
              <a:t>Train different models with</a:t>
            </a:r>
            <a:r>
              <a:rPr b="1"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different tree counts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Observations:</a:t>
            </a:r>
            <a:r>
              <a:rPr lang="en" sz="950">
                <a:solidFill>
                  <a:schemeClr val="dk1"/>
                </a:solidFill>
                <a:latin typeface="Open Sans"/>
                <a:ea typeface="Open Sans"/>
                <a:cs typeface="Open Sans"/>
                <a:sym typeface="Open Sans"/>
              </a:rPr>
              <a:t>  Correlation 0.68,  MSE 0.41 for 15 IVs Vs DV</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Emphasis on consistent findings: </a:t>
            </a:r>
            <a:r>
              <a:rPr lang="en" sz="950">
                <a:solidFill>
                  <a:schemeClr val="dk1"/>
                </a:solidFill>
                <a:latin typeface="Open Sans"/>
                <a:ea typeface="Open Sans"/>
                <a:cs typeface="Open Sans"/>
                <a:sym typeface="Open Sans"/>
              </a:rPr>
              <a:t>bondRate as the top predictor followed by fedFundsRate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Visual:</a:t>
            </a:r>
            <a:r>
              <a:rPr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Predictions</a:t>
            </a:r>
            <a:r>
              <a:rPr lang="en" sz="950">
                <a:solidFill>
                  <a:schemeClr val="dk1"/>
                </a:solidFill>
                <a:latin typeface="Open Sans"/>
                <a:ea typeface="Open Sans"/>
                <a:cs typeface="Open Sans"/>
                <a:sym typeface="Open Sans"/>
              </a:rPr>
              <a:t> and actual plot of ModelRF2, the best performing model shows values more aligned with each other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pic>
        <p:nvPicPr>
          <p:cNvPr id="398" name="Google Shape;398;p42"/>
          <p:cNvPicPr preferRelativeResize="0"/>
          <p:nvPr/>
        </p:nvPicPr>
        <p:blipFill>
          <a:blip r:embed="rId3">
            <a:alphaModFix/>
          </a:blip>
          <a:stretch>
            <a:fillRect/>
          </a:stretch>
        </p:blipFill>
        <p:spPr>
          <a:xfrm>
            <a:off x="152400" y="2636978"/>
            <a:ext cx="3628566" cy="2354122"/>
          </a:xfrm>
          <a:prstGeom prst="rect">
            <a:avLst/>
          </a:prstGeom>
          <a:noFill/>
          <a:ln>
            <a:noFill/>
          </a:ln>
        </p:spPr>
      </p:pic>
      <p:pic>
        <p:nvPicPr>
          <p:cNvPr id="399" name="Google Shape;399;p42"/>
          <p:cNvPicPr preferRelativeResize="0"/>
          <p:nvPr/>
        </p:nvPicPr>
        <p:blipFill rotWithShape="1">
          <a:blip r:embed="rId4">
            <a:alphaModFix/>
          </a:blip>
          <a:srcRect b="-9" l="0" r="0" t="6708"/>
          <a:stretch/>
        </p:blipFill>
        <p:spPr>
          <a:xfrm>
            <a:off x="4873575" y="2746674"/>
            <a:ext cx="3805176" cy="230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aphicFrame>
        <p:nvGraphicFramePr>
          <p:cNvPr id="404" name="Google Shape;404;p43"/>
          <p:cNvGraphicFramePr/>
          <p:nvPr/>
        </p:nvGraphicFramePr>
        <p:xfrm>
          <a:off x="247200" y="152400"/>
          <a:ext cx="3000000" cy="3000000"/>
        </p:xfrm>
        <a:graphic>
          <a:graphicData uri="http://schemas.openxmlformats.org/drawingml/2006/table">
            <a:tbl>
              <a:tblPr>
                <a:noFill/>
                <a:tableStyleId>{21F5163B-9EE4-4C3B-825D-760F24757EA9}</a:tableStyleId>
              </a:tblPr>
              <a:tblGrid>
                <a:gridCol w="790200"/>
                <a:gridCol w="531625"/>
                <a:gridCol w="1063250"/>
                <a:gridCol w="1063250"/>
                <a:gridCol w="523250"/>
                <a:gridCol w="1433475"/>
                <a:gridCol w="793575"/>
                <a:gridCol w="1264425"/>
                <a:gridCol w="1537375"/>
              </a:tblGrid>
              <a:tr h="423300">
                <a:tc gridSpan="9">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SUMMARIZING RESULTS BAGGING VS. RANDOM FORESTS FOR ANALYSIS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hMerge="1"/>
                <a:tc hMerge="1"/>
                <a:tc hMerge="1"/>
                <a:tc hMerge="1"/>
                <a:tc hMerge="1"/>
                <a:tc hMerge="1"/>
              </a:tr>
              <a:tr h="423300">
                <a:tc rowSpan="2">
                  <a:txBody>
                    <a:bodyPr/>
                    <a:lstStyle/>
                    <a:p>
                      <a:pPr indent="0" lvl="0" marL="0" rtl="0" algn="just">
                        <a:lnSpc>
                          <a:spcPct val="115000"/>
                        </a:lnSpc>
                        <a:spcBef>
                          <a:spcPts val="1200"/>
                        </a:spcBef>
                        <a:spcAft>
                          <a:spcPts val="0"/>
                        </a:spcAft>
                        <a:buNone/>
                      </a:pPr>
                      <a:r>
                        <a:rPr lang="en" sz="1000">
                          <a:solidFill>
                            <a:srgbClr val="2D3B45"/>
                          </a:solidFill>
                          <a:highlight>
                            <a:srgbClr val="FFFFFF"/>
                          </a:highlight>
                          <a:latin typeface="Times New Roman"/>
                          <a:ea typeface="Times New Roman"/>
                          <a:cs typeface="Times New Roman"/>
                          <a:sym typeface="Times New Roman"/>
                        </a:rPr>
                        <a:t>NO OF TREES</a:t>
                      </a:r>
                      <a:endParaRPr sz="1000">
                        <a:solidFill>
                          <a:srgbClr val="2D3B45"/>
                        </a:solidFill>
                        <a:highlight>
                          <a:srgbClr val="FFFFFF"/>
                        </a:highlight>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 </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gridSpan="3">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BAGGING</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gridSpan="3">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RF</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rowSpan="2">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Improvement in Correlation in Random Forest Models from Bagging models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rowSpan="2">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Most Preditive Features as per Random Forest Analysis(Imp Variables Plot) in Order of importance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533425">
                <a:tc vMerge="1"/>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No of Ivs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Cor</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MSE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No of Ivs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Cor</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MSE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vMerge="1"/>
                <a:tc vMerge="1"/>
              </a:tr>
              <a:tr h="753650">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100</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0.5662334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0.5378488</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0.6087091</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0.4796896</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0.0424757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E2EFDA"/>
                    </a:solidFill>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1.fedFundsRate</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2.bondRate</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3. Original UPB</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4. Borrower Credit Score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423300">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200</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0.5719019</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0.5303927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0.6061396</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0.4833997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0.0342377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E2EFDA"/>
                    </a:solidFill>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same as above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423300">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300</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0.5757962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0.5273337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0.60544383</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0.4836421</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0.02964763</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E2EFDA"/>
                    </a:solidFill>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same as above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graphicFrame>
        <p:nvGraphicFramePr>
          <p:cNvPr id="409" name="Google Shape;409;p44"/>
          <p:cNvGraphicFramePr/>
          <p:nvPr/>
        </p:nvGraphicFramePr>
        <p:xfrm>
          <a:off x="247200" y="152400"/>
          <a:ext cx="3000000" cy="3000000"/>
        </p:xfrm>
        <a:graphic>
          <a:graphicData uri="http://schemas.openxmlformats.org/drawingml/2006/table">
            <a:tbl>
              <a:tblPr>
                <a:noFill/>
                <a:tableStyleId>{21F5163B-9EE4-4C3B-825D-760F24757EA9}</a:tableStyleId>
              </a:tblPr>
              <a:tblGrid>
                <a:gridCol w="790200"/>
                <a:gridCol w="531625"/>
                <a:gridCol w="1063250"/>
                <a:gridCol w="1063250"/>
                <a:gridCol w="523250"/>
                <a:gridCol w="1433475"/>
                <a:gridCol w="793575"/>
                <a:gridCol w="1264425"/>
                <a:gridCol w="1537375"/>
              </a:tblGrid>
              <a:tr h="805225">
                <a:tc gridSpan="9">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SUMMARIZING RESULTS BAGGING VS. RANDOM FORESTS FOR ANALYSIS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hMerge="1"/>
                <a:tc hMerge="1"/>
                <a:tc hMerge="1"/>
                <a:tc hMerge="1"/>
                <a:tc hMerge="1"/>
                <a:tc hMerge="1"/>
              </a:tr>
              <a:tr h="805225">
                <a:tc rowSpan="2">
                  <a:txBody>
                    <a:bodyPr/>
                    <a:lstStyle/>
                    <a:p>
                      <a:pPr indent="0" lvl="0" marL="0" rtl="0" algn="just">
                        <a:lnSpc>
                          <a:spcPct val="115000"/>
                        </a:lnSpc>
                        <a:spcBef>
                          <a:spcPts val="1200"/>
                        </a:spcBef>
                        <a:spcAft>
                          <a:spcPts val="0"/>
                        </a:spcAft>
                        <a:buNone/>
                      </a:pPr>
                      <a:r>
                        <a:rPr lang="en" sz="1000">
                          <a:solidFill>
                            <a:srgbClr val="2D3B45"/>
                          </a:solidFill>
                          <a:highlight>
                            <a:srgbClr val="FFFFFF"/>
                          </a:highlight>
                          <a:latin typeface="Times New Roman"/>
                          <a:ea typeface="Times New Roman"/>
                          <a:cs typeface="Times New Roman"/>
                          <a:sym typeface="Times New Roman"/>
                        </a:rPr>
                        <a:t>NO OF TREES</a:t>
                      </a:r>
                      <a:endParaRPr sz="1000">
                        <a:solidFill>
                          <a:srgbClr val="2D3B45"/>
                        </a:solidFill>
                        <a:highlight>
                          <a:srgbClr val="FFFFFF"/>
                        </a:highlight>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 </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gridSpan="3">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BAGGING</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gridSpan="3">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RF</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rowSpan="2">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Improvement in Correlation in Random Forest Models from Bagging models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rowSpan="2">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Most Preditive Features as per Random Forest Analysis(Imp Variables Plot) in Order of importance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1014675">
                <a:tc vMerge="1"/>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No of Ivs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Cor</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MSE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No of Ivs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Cor</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MSE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vMerge="1"/>
                <a:tc vMerge="1"/>
              </a:tr>
              <a:tr h="1433600">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400</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0.5738547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0.5296372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0.6091867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0.4803481</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0.035332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E2EFDA"/>
                    </a:solidFill>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1.bondRate</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2.fedFundsRate</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3. Borrower Credit Score</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4. Original UPB</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805225">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500</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0.5707298</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0.5312899</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0.6100299</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0.4796074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0.0393001</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E2EFDA"/>
                    </a:solidFill>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same as above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type="title"/>
          </p:nvPr>
        </p:nvSpPr>
        <p:spPr>
          <a:xfrm>
            <a:off x="2493625" y="576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Comparative analysis</a:t>
            </a:r>
            <a:endParaRPr/>
          </a:p>
        </p:txBody>
      </p:sp>
      <p:sp>
        <p:nvSpPr>
          <p:cNvPr id="415" name="Google Shape;415;p45"/>
          <p:cNvSpPr txBox="1"/>
          <p:nvPr>
            <p:ph idx="1" type="body"/>
          </p:nvPr>
        </p:nvSpPr>
        <p:spPr>
          <a:xfrm>
            <a:off x="2569825" y="730900"/>
            <a:ext cx="4296900" cy="367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i="1" lang="en"/>
              <a:t>Assessing Predictive Quality Across Classifiers</a:t>
            </a:r>
            <a:endParaRPr i="1"/>
          </a:p>
        </p:txBody>
      </p:sp>
      <p:sp>
        <p:nvSpPr>
          <p:cNvPr id="416" name="Google Shape;416;p45"/>
          <p:cNvSpPr/>
          <p:nvPr/>
        </p:nvSpPr>
        <p:spPr>
          <a:xfrm>
            <a:off x="668716" y="3851202"/>
            <a:ext cx="3680400" cy="10509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17" name="Google Shape;417;p45"/>
          <p:cNvSpPr txBox="1"/>
          <p:nvPr/>
        </p:nvSpPr>
        <p:spPr>
          <a:xfrm>
            <a:off x="624175" y="3851200"/>
            <a:ext cx="3769500" cy="10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Differentiation: </a:t>
            </a:r>
            <a:r>
              <a:rPr lang="en" sz="950">
                <a:solidFill>
                  <a:schemeClr val="dk1"/>
                </a:solidFill>
                <a:latin typeface="Open Sans"/>
                <a:ea typeface="Open Sans"/>
                <a:cs typeface="Open Sans"/>
                <a:sym typeface="Open Sans"/>
              </a:rPr>
              <a:t>Bagging uses all IVs, Random Forest uses 2 for 'mtry'.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Findings:</a:t>
            </a:r>
            <a:r>
              <a:rPr lang="en" sz="950">
                <a:solidFill>
                  <a:schemeClr val="dk1"/>
                </a:solidFill>
                <a:latin typeface="Open Sans"/>
                <a:ea typeface="Open Sans"/>
                <a:cs typeface="Open Sans"/>
                <a:sym typeface="Open Sans"/>
              </a:rPr>
              <a:t> Random Forests provided better quality answers, especially regarding the significance of fedFundsRate and bondRate.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Run-2 Analysis:</a:t>
            </a:r>
            <a:r>
              <a:rPr lang="en" sz="950">
                <a:solidFill>
                  <a:schemeClr val="dk1"/>
                </a:solidFill>
                <a:latin typeface="Open Sans"/>
                <a:ea typeface="Open Sans"/>
                <a:cs typeface="Open Sans"/>
                <a:sym typeface="Open Sans"/>
              </a:rPr>
              <a:t> Best results with mtry=2 in Random Forests.</a:t>
            </a:r>
            <a:endParaRPr sz="950">
              <a:solidFill>
                <a:schemeClr val="dk1"/>
              </a:solidFill>
              <a:latin typeface="Open Sans"/>
              <a:ea typeface="Open Sans"/>
              <a:cs typeface="Open Sans"/>
              <a:sym typeface="Open Sans"/>
            </a:endParaRPr>
          </a:p>
        </p:txBody>
      </p:sp>
      <p:sp>
        <p:nvSpPr>
          <p:cNvPr id="418" name="Google Shape;418;p45"/>
          <p:cNvSpPr/>
          <p:nvPr/>
        </p:nvSpPr>
        <p:spPr>
          <a:xfrm>
            <a:off x="176200" y="2175053"/>
            <a:ext cx="3608100" cy="1187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19" name="Google Shape;419;p45"/>
          <p:cNvSpPr txBox="1"/>
          <p:nvPr/>
        </p:nvSpPr>
        <p:spPr>
          <a:xfrm>
            <a:off x="176214" y="2175050"/>
            <a:ext cx="3695100" cy="11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Criteria: </a:t>
            </a:r>
            <a:r>
              <a:rPr lang="en" sz="950">
                <a:solidFill>
                  <a:schemeClr val="dk1"/>
                </a:solidFill>
                <a:latin typeface="Open Sans"/>
                <a:ea typeface="Open Sans"/>
                <a:cs typeface="Open Sans"/>
                <a:sym typeface="Open Sans"/>
              </a:rPr>
              <a:t>Quantum of loan, Loan-To-Value ratio, Debt-To-Income ratio, Loan Purpose, Number of Borrowers, Credit Score of the Borrower/s, etc.</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Initial Analysis:</a:t>
            </a:r>
            <a:r>
              <a:rPr lang="en" sz="950">
                <a:solidFill>
                  <a:schemeClr val="dk1"/>
                </a:solidFill>
                <a:latin typeface="Open Sans"/>
                <a:ea typeface="Open Sans"/>
                <a:cs typeface="Open Sans"/>
                <a:sym typeface="Open Sans"/>
              </a:rPr>
              <a:t> Small coefficients, R-squared values, low correlation, and high MSE indicating limited predictive power.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Adjustments: </a:t>
            </a:r>
            <a:r>
              <a:rPr lang="en" sz="950">
                <a:solidFill>
                  <a:schemeClr val="dk1"/>
                </a:solidFill>
                <a:latin typeface="Open Sans"/>
                <a:ea typeface="Open Sans"/>
                <a:cs typeface="Open Sans"/>
                <a:sym typeface="Open Sans"/>
              </a:rPr>
              <a:t>Introduction of new variables like bondRate, fedFundsRate,  challenges with multicollinearity.</a:t>
            </a:r>
            <a:endParaRPr sz="950">
              <a:solidFill>
                <a:schemeClr val="dk1"/>
              </a:solidFill>
              <a:latin typeface="Open Sans"/>
              <a:ea typeface="Open Sans"/>
              <a:cs typeface="Open Sans"/>
              <a:sym typeface="Open Sans"/>
            </a:endParaRPr>
          </a:p>
        </p:txBody>
      </p:sp>
      <p:sp>
        <p:nvSpPr>
          <p:cNvPr id="420" name="Google Shape;420;p45"/>
          <p:cNvSpPr/>
          <p:nvPr/>
        </p:nvSpPr>
        <p:spPr>
          <a:xfrm>
            <a:off x="4624050" y="2046302"/>
            <a:ext cx="3926100" cy="10509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21" name="Google Shape;421;p45"/>
          <p:cNvSpPr txBox="1"/>
          <p:nvPr/>
        </p:nvSpPr>
        <p:spPr>
          <a:xfrm>
            <a:off x="4624066" y="2046300"/>
            <a:ext cx="4021200" cy="10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Methodology: </a:t>
            </a:r>
            <a:r>
              <a:rPr lang="en" sz="950">
                <a:solidFill>
                  <a:schemeClr val="dk1"/>
                </a:solidFill>
                <a:latin typeface="Open Sans"/>
                <a:ea typeface="Open Sans"/>
                <a:cs typeface="Open Sans"/>
                <a:sym typeface="Open Sans"/>
              </a:rPr>
              <a:t>Combinations of IVs w/ the DV Original interest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Findings:</a:t>
            </a:r>
            <a:r>
              <a:rPr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Best model trained with bondRate, fedFundsRate, </a:t>
            </a:r>
            <a:r>
              <a:rPr lang="en" sz="950">
                <a:solidFill>
                  <a:schemeClr val="dk1"/>
                </a:solidFill>
                <a:latin typeface="Open Sans"/>
                <a:ea typeface="Open Sans"/>
                <a:cs typeface="Open Sans"/>
                <a:sym typeface="Open Sans"/>
              </a:rPr>
              <a:t>Borrower Credit score, UPB, and Seller Name with an R-squared value of 0.7.</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Significance:</a:t>
            </a:r>
            <a:r>
              <a:rPr lang="en" sz="950">
                <a:solidFill>
                  <a:schemeClr val="dk1"/>
                </a:solidFill>
                <a:latin typeface="Open Sans"/>
                <a:ea typeface="Open Sans"/>
                <a:cs typeface="Open Sans"/>
                <a:sym typeface="Open Sans"/>
              </a:rPr>
              <a:t> bondRate and fedFundsRate have the highest coefficient magnitudes.</a:t>
            </a:r>
            <a:endParaRPr sz="950">
              <a:solidFill>
                <a:schemeClr val="dk1"/>
              </a:solidFill>
              <a:latin typeface="Open Sans"/>
              <a:ea typeface="Open Sans"/>
              <a:cs typeface="Open Sans"/>
              <a:sym typeface="Open Sans"/>
            </a:endParaRPr>
          </a:p>
        </p:txBody>
      </p:sp>
      <p:sp>
        <p:nvSpPr>
          <p:cNvPr id="422" name="Google Shape;422;p45"/>
          <p:cNvSpPr txBox="1"/>
          <p:nvPr>
            <p:ph idx="1" type="body"/>
          </p:nvPr>
        </p:nvSpPr>
        <p:spPr>
          <a:xfrm>
            <a:off x="4811100" y="3528325"/>
            <a:ext cx="4021200" cy="1050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852"/>
              <a:buNone/>
            </a:pPr>
            <a:r>
              <a:rPr b="1" i="1" lang="en" sz="1395"/>
              <a:t>Random Forests</a:t>
            </a:r>
            <a:r>
              <a:rPr i="1" lang="en" sz="1395"/>
              <a:t> are superior for this analysis due to their ability to handle multi-collinearity, categorical, and nominal variables and are therefore the choice of model for this analysis!</a:t>
            </a:r>
            <a:endParaRPr i="1" sz="1395"/>
          </a:p>
        </p:txBody>
      </p:sp>
      <p:sp>
        <p:nvSpPr>
          <p:cNvPr id="423" name="Google Shape;423;p45"/>
          <p:cNvSpPr txBox="1"/>
          <p:nvPr>
            <p:ph idx="1" type="body"/>
          </p:nvPr>
        </p:nvSpPr>
        <p:spPr>
          <a:xfrm>
            <a:off x="-168200" y="1885725"/>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Linear regression analysis:</a:t>
            </a:r>
            <a:endParaRPr sz="1160">
              <a:latin typeface="Open Sans Light"/>
              <a:ea typeface="Open Sans Light"/>
              <a:cs typeface="Open Sans Light"/>
              <a:sym typeface="Open Sans Light"/>
            </a:endParaRPr>
          </a:p>
        </p:txBody>
      </p:sp>
      <p:sp>
        <p:nvSpPr>
          <p:cNvPr id="424" name="Google Shape;424;p45"/>
          <p:cNvSpPr txBox="1"/>
          <p:nvPr>
            <p:ph idx="1" type="body"/>
          </p:nvPr>
        </p:nvSpPr>
        <p:spPr>
          <a:xfrm>
            <a:off x="480475" y="3560975"/>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060">
                <a:latin typeface="Open Sans Light"/>
                <a:ea typeface="Open Sans Light"/>
                <a:cs typeface="Open Sans Light"/>
                <a:sym typeface="Open Sans Light"/>
              </a:rPr>
              <a:t>Bagging and Random Forest Models </a:t>
            </a:r>
            <a:r>
              <a:rPr lang="en" sz="1060">
                <a:latin typeface="Open Sans Light"/>
                <a:ea typeface="Open Sans Light"/>
                <a:cs typeface="Open Sans Light"/>
                <a:sym typeface="Open Sans Light"/>
              </a:rPr>
              <a:t>analysis:</a:t>
            </a:r>
            <a:endParaRPr sz="1060">
              <a:latin typeface="Open Sans Light"/>
              <a:ea typeface="Open Sans Light"/>
              <a:cs typeface="Open Sans Light"/>
              <a:sym typeface="Open Sans Light"/>
            </a:endParaRPr>
          </a:p>
        </p:txBody>
      </p:sp>
      <p:sp>
        <p:nvSpPr>
          <p:cNvPr id="425" name="Google Shape;425;p45"/>
          <p:cNvSpPr txBox="1"/>
          <p:nvPr>
            <p:ph idx="1" type="body"/>
          </p:nvPr>
        </p:nvSpPr>
        <p:spPr>
          <a:xfrm>
            <a:off x="4572000" y="1763900"/>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Multivariate</a:t>
            </a:r>
            <a:r>
              <a:rPr lang="en" sz="1160">
                <a:latin typeface="Open Sans Light"/>
                <a:ea typeface="Open Sans Light"/>
                <a:cs typeface="Open Sans Light"/>
                <a:sym typeface="Open Sans Light"/>
              </a:rPr>
              <a:t> regression analysis:</a:t>
            </a:r>
            <a:endParaRPr sz="1160">
              <a:latin typeface="Open Sans Light"/>
              <a:ea typeface="Open Sans Light"/>
              <a:cs typeface="Open Sans Light"/>
              <a:sym typeface="Open Sans Light"/>
            </a:endParaRPr>
          </a:p>
        </p:txBody>
      </p:sp>
      <p:sp>
        <p:nvSpPr>
          <p:cNvPr id="426" name="Google Shape;426;p45"/>
          <p:cNvSpPr txBox="1"/>
          <p:nvPr>
            <p:ph type="title"/>
          </p:nvPr>
        </p:nvSpPr>
        <p:spPr>
          <a:xfrm>
            <a:off x="311700" y="1116313"/>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580"/>
              <a:t>Research question 1.) Can we accurately predict the ‘Interest Rate’ applied to a mortgage loan by a lending institution, using criterion such as the Quantum of loan, Loan-To-Value ratio, Debt-To-Income ratio, Loan Purpose, Number of Borrowers and Credit Score of the Borrower/s, using our dataset?</a:t>
            </a:r>
            <a:endParaRPr sz="348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6"/>
          <p:cNvSpPr txBox="1"/>
          <p:nvPr>
            <p:ph type="title"/>
          </p:nvPr>
        </p:nvSpPr>
        <p:spPr>
          <a:xfrm>
            <a:off x="311700" y="393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180"/>
              <a:t>2. Do all the borrower criteria such as the Quantum of loan, Loan-To-Value ratio, Debt-To-Income ratio, Loan Purpose, Number of Borrowers and Credit Score of the Borrower/s have equal influence over ‘Interest Rate’? If not, which criteria have more effect on Interest Rate?</a:t>
            </a:r>
            <a:endParaRPr sz="2180"/>
          </a:p>
        </p:txBody>
      </p:sp>
      <p:sp>
        <p:nvSpPr>
          <p:cNvPr id="432" name="Google Shape;432;p46"/>
          <p:cNvSpPr txBox="1"/>
          <p:nvPr>
            <p:ph idx="1" type="body"/>
          </p:nvPr>
        </p:nvSpPr>
        <p:spPr>
          <a:xfrm>
            <a:off x="311700" y="3239200"/>
            <a:ext cx="4418400" cy="1416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b="1" i="1" lang="en"/>
              <a:t>Random Forests</a:t>
            </a:r>
            <a:r>
              <a:rPr i="1" lang="en"/>
              <a:t> again emerged as the most effective, especially with their proficiency in managing multi-collinearity, categorical, and nominal variables. Thus, they are our recommended model choice for this analysis as well!</a:t>
            </a:r>
            <a:endParaRPr i="1"/>
          </a:p>
        </p:txBody>
      </p:sp>
      <p:sp>
        <p:nvSpPr>
          <p:cNvPr id="433" name="Google Shape;433;p46"/>
          <p:cNvSpPr/>
          <p:nvPr/>
        </p:nvSpPr>
        <p:spPr>
          <a:xfrm>
            <a:off x="344400" y="1745075"/>
            <a:ext cx="3608100" cy="14160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34" name="Google Shape;434;p46"/>
          <p:cNvSpPr txBox="1"/>
          <p:nvPr/>
        </p:nvSpPr>
        <p:spPr>
          <a:xfrm>
            <a:off x="344425" y="1821275"/>
            <a:ext cx="3695100" cy="14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Objective:</a:t>
            </a:r>
            <a:r>
              <a:rPr lang="en" sz="950">
                <a:solidFill>
                  <a:schemeClr val="dk1"/>
                </a:solidFill>
                <a:latin typeface="Open Sans"/>
                <a:ea typeface="Open Sans"/>
                <a:cs typeface="Open Sans"/>
                <a:sym typeface="Open Sans"/>
              </a:rPr>
              <a:t> Assess the influence of borrower criteria on 'Interest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Findings: With original Fannie Mae dataset, </a:t>
            </a:r>
            <a:r>
              <a:rPr lang="en" sz="950">
                <a:solidFill>
                  <a:schemeClr val="dk1"/>
                </a:solidFill>
                <a:latin typeface="Open Sans"/>
                <a:ea typeface="Open Sans"/>
                <a:cs typeface="Open Sans"/>
                <a:sym typeface="Open Sans"/>
              </a:rPr>
              <a:t>UPB and Borrower credit score have a mild inverse effect on Interest Rate. Other variables exhibit a smaller  positive impact.</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Seller Name Variable:</a:t>
            </a:r>
            <a:r>
              <a:rPr lang="en" sz="950">
                <a:solidFill>
                  <a:schemeClr val="dk1"/>
                </a:solidFill>
                <a:latin typeface="Open Sans"/>
                <a:ea typeface="Open Sans"/>
                <a:cs typeface="Open Sans"/>
                <a:sym typeface="Open Sans"/>
              </a:rPr>
              <a:t> Notable for its magnitude of coefficients in the linear regression model, model suffers from  low R-squared value.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sp>
        <p:nvSpPr>
          <p:cNvPr id="435" name="Google Shape;435;p46"/>
          <p:cNvSpPr txBox="1"/>
          <p:nvPr>
            <p:ph idx="1" type="body"/>
          </p:nvPr>
        </p:nvSpPr>
        <p:spPr>
          <a:xfrm>
            <a:off x="0" y="1455750"/>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Linear regression analysis:</a:t>
            </a:r>
            <a:endParaRPr sz="1160">
              <a:latin typeface="Open Sans Light"/>
              <a:ea typeface="Open Sans Light"/>
              <a:cs typeface="Open Sans Light"/>
              <a:sym typeface="Open Sans Light"/>
            </a:endParaRPr>
          </a:p>
        </p:txBody>
      </p:sp>
      <p:sp>
        <p:nvSpPr>
          <p:cNvPr id="436" name="Google Shape;436;p46"/>
          <p:cNvSpPr/>
          <p:nvPr/>
        </p:nvSpPr>
        <p:spPr>
          <a:xfrm>
            <a:off x="4838925" y="1594826"/>
            <a:ext cx="3608100" cy="14160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37" name="Google Shape;437;p46"/>
          <p:cNvSpPr txBox="1"/>
          <p:nvPr/>
        </p:nvSpPr>
        <p:spPr>
          <a:xfrm>
            <a:off x="4838939" y="1594813"/>
            <a:ext cx="3695100" cy="11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Methodology:</a:t>
            </a:r>
            <a:r>
              <a:rPr lang="en" sz="950">
                <a:solidFill>
                  <a:schemeClr val="dk1"/>
                </a:solidFill>
                <a:latin typeface="Open Sans"/>
                <a:ea typeface="Open Sans"/>
                <a:cs typeface="Open Sans"/>
                <a:sym typeface="Open Sans"/>
              </a:rPr>
              <a:t> Use combinations of IVs to ascertain their collective impact on 'Interest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Findings: Combination of </a:t>
            </a:r>
            <a:r>
              <a:rPr lang="en" sz="950">
                <a:solidFill>
                  <a:schemeClr val="dk1"/>
                </a:solidFill>
                <a:latin typeface="Open Sans"/>
                <a:ea typeface="Open Sans"/>
                <a:cs typeface="Open Sans"/>
                <a:sym typeface="Open Sans"/>
              </a:rPr>
              <a:t>Variables from the new dataset have a better  impact on the Interest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Emphasis: </a:t>
            </a:r>
            <a:r>
              <a:rPr lang="en" sz="950">
                <a:solidFill>
                  <a:schemeClr val="dk1"/>
                </a:solidFill>
                <a:latin typeface="Open Sans"/>
                <a:ea typeface="Open Sans"/>
                <a:cs typeface="Open Sans"/>
                <a:sym typeface="Open Sans"/>
              </a:rPr>
              <a:t>New variables, particularly bondRate, Federal Funds Rate, and benchMarkMortgageRate, demonstrate  substantial predictive power when used with Credit Score and Loan quantum ( UPB)</a:t>
            </a:r>
            <a:endParaRPr sz="950">
              <a:solidFill>
                <a:schemeClr val="dk1"/>
              </a:solidFill>
              <a:latin typeface="Open Sans"/>
              <a:ea typeface="Open Sans"/>
              <a:cs typeface="Open Sans"/>
              <a:sym typeface="Open Sans"/>
            </a:endParaRPr>
          </a:p>
        </p:txBody>
      </p:sp>
      <p:sp>
        <p:nvSpPr>
          <p:cNvPr id="438" name="Google Shape;438;p46"/>
          <p:cNvSpPr txBox="1"/>
          <p:nvPr>
            <p:ph idx="1" type="body"/>
          </p:nvPr>
        </p:nvSpPr>
        <p:spPr>
          <a:xfrm>
            <a:off x="4494525" y="1305488"/>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Multivariate</a:t>
            </a:r>
            <a:r>
              <a:rPr lang="en" sz="1160">
                <a:latin typeface="Open Sans Light"/>
                <a:ea typeface="Open Sans Light"/>
                <a:cs typeface="Open Sans Light"/>
                <a:sym typeface="Open Sans Light"/>
              </a:rPr>
              <a:t> regression analysis:</a:t>
            </a:r>
            <a:endParaRPr sz="1160">
              <a:latin typeface="Open Sans Light"/>
              <a:ea typeface="Open Sans Light"/>
              <a:cs typeface="Open Sans Light"/>
              <a:sym typeface="Open Sans Light"/>
            </a:endParaRPr>
          </a:p>
        </p:txBody>
      </p:sp>
      <p:sp>
        <p:nvSpPr>
          <p:cNvPr id="439" name="Google Shape;439;p46"/>
          <p:cNvSpPr/>
          <p:nvPr/>
        </p:nvSpPr>
        <p:spPr>
          <a:xfrm>
            <a:off x="4916400" y="3421977"/>
            <a:ext cx="3607500" cy="9468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40" name="Google Shape;440;p46"/>
          <p:cNvSpPr txBox="1"/>
          <p:nvPr/>
        </p:nvSpPr>
        <p:spPr>
          <a:xfrm>
            <a:off x="4916414" y="3421975"/>
            <a:ext cx="3695100" cy="9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Differentiation: </a:t>
            </a:r>
            <a:r>
              <a:rPr lang="en" sz="950">
                <a:solidFill>
                  <a:schemeClr val="dk1"/>
                </a:solidFill>
                <a:latin typeface="Open Sans"/>
                <a:ea typeface="Open Sans"/>
                <a:cs typeface="Open Sans"/>
                <a:sym typeface="Open Sans"/>
              </a:rPr>
              <a:t>Bagging encompasses all IVs, while Random Forest uses a subset.</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Outcomes:</a:t>
            </a:r>
            <a:r>
              <a:rPr lang="en" sz="950">
                <a:solidFill>
                  <a:schemeClr val="dk1"/>
                </a:solidFill>
                <a:latin typeface="Open Sans"/>
                <a:ea typeface="Open Sans"/>
                <a:cs typeface="Open Sans"/>
                <a:sym typeface="Open Sans"/>
              </a:rPr>
              <a:t> ModelRF2 highlighted bondRate as the top predictor for the outcome, trailed by fedFundsRate and benchMarkMortgageRate</a:t>
            </a:r>
            <a:endParaRPr sz="950">
              <a:solidFill>
                <a:schemeClr val="dk1"/>
              </a:solidFill>
              <a:latin typeface="Open Sans"/>
              <a:ea typeface="Open Sans"/>
              <a:cs typeface="Open Sans"/>
              <a:sym typeface="Open Sans"/>
            </a:endParaRPr>
          </a:p>
        </p:txBody>
      </p:sp>
      <p:sp>
        <p:nvSpPr>
          <p:cNvPr id="441" name="Google Shape;441;p46"/>
          <p:cNvSpPr txBox="1"/>
          <p:nvPr>
            <p:ph idx="1" type="body"/>
          </p:nvPr>
        </p:nvSpPr>
        <p:spPr>
          <a:xfrm>
            <a:off x="4572000" y="3132638"/>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Bagging and Random forests</a:t>
            </a:r>
            <a:r>
              <a:rPr lang="en" sz="1160">
                <a:latin typeface="Open Sans Light"/>
                <a:ea typeface="Open Sans Light"/>
                <a:cs typeface="Open Sans Light"/>
                <a:sym typeface="Open Sans Light"/>
              </a:rPr>
              <a:t> analysis:</a:t>
            </a:r>
            <a:endParaRPr sz="1160">
              <a:latin typeface="Open Sans Light"/>
              <a:ea typeface="Open Sans Light"/>
              <a:cs typeface="Open Sans Light"/>
              <a:sym typeface="Open Sans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7"/>
          <p:cNvSpPr txBox="1"/>
          <p:nvPr>
            <p:ph type="title"/>
          </p:nvPr>
        </p:nvSpPr>
        <p:spPr>
          <a:xfrm>
            <a:off x="277000" y="247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t>3)Revised: Can we accurately predict the class of Occupancy Status in the Loan dataset, based on the IVs, Original interest rate, bondRate, fedFundsRate, Borrower Credit Score and Original UPB (from the revised dataset)?</a:t>
            </a:r>
            <a:endParaRPr sz="1879"/>
          </a:p>
        </p:txBody>
      </p:sp>
      <p:sp>
        <p:nvSpPr>
          <p:cNvPr id="447" name="Google Shape;447;p47"/>
          <p:cNvSpPr txBox="1"/>
          <p:nvPr>
            <p:ph idx="1" type="body"/>
          </p:nvPr>
        </p:nvSpPr>
        <p:spPr>
          <a:xfrm>
            <a:off x="6247600" y="2578000"/>
            <a:ext cx="2550000" cy="2344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i="1" lang="en"/>
              <a:t>In this analysis, </a:t>
            </a:r>
            <a:r>
              <a:rPr b="1" i="1" lang="en"/>
              <a:t>Boosted Decision Trees</a:t>
            </a:r>
            <a:r>
              <a:rPr i="1" lang="en"/>
              <a:t> excelled due to their adaptability, precision, and resilience against common data challenges like handling of various data types.While some models grapple with distinct class predictions, Decision Trees consistently stand out, making them the top recommendation for this study!</a:t>
            </a:r>
            <a:endParaRPr i="1"/>
          </a:p>
        </p:txBody>
      </p:sp>
      <p:sp>
        <p:nvSpPr>
          <p:cNvPr id="448" name="Google Shape;448;p47"/>
          <p:cNvSpPr/>
          <p:nvPr/>
        </p:nvSpPr>
        <p:spPr>
          <a:xfrm>
            <a:off x="69050" y="1109153"/>
            <a:ext cx="4619400" cy="14625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49" name="Google Shape;449;p47"/>
          <p:cNvSpPr txBox="1"/>
          <p:nvPr/>
        </p:nvSpPr>
        <p:spPr>
          <a:xfrm>
            <a:off x="69069" y="1109150"/>
            <a:ext cx="4730400" cy="14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Coefficient Insights: </a:t>
            </a:r>
            <a:r>
              <a:rPr lang="en" sz="950">
                <a:solidFill>
                  <a:schemeClr val="dk1"/>
                </a:solidFill>
                <a:latin typeface="Open Sans"/>
                <a:ea typeface="Open Sans"/>
                <a:cs typeface="Open Sans"/>
                <a:sym typeface="Open Sans"/>
              </a:rPr>
              <a:t>Leveraged log odds and odd ratios to interpret coefficients.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Predictors: </a:t>
            </a:r>
            <a:r>
              <a:rPr lang="en" sz="950">
                <a:solidFill>
                  <a:schemeClr val="dk1"/>
                </a:solidFill>
                <a:latin typeface="Open Sans"/>
                <a:ea typeface="Open Sans"/>
                <a:cs typeface="Open Sans"/>
                <a:sym typeface="Open Sans"/>
              </a:rPr>
              <a:t>Identified “Seller Name”, "Original Interest Rate", "bondRate", and "fedFundsRate" as pivotal. After Run-2</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Model Evaluation: </a:t>
            </a:r>
            <a:r>
              <a:rPr lang="en" sz="950">
                <a:solidFill>
                  <a:schemeClr val="dk1"/>
                </a:solidFill>
                <a:latin typeface="Open Sans"/>
                <a:ea typeface="Open Sans"/>
                <a:cs typeface="Open Sans"/>
                <a:sym typeface="Open Sans"/>
              </a:rPr>
              <a:t>Utilized Confusion Matrix to learn model's predictive power.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Initial Results: </a:t>
            </a:r>
            <a:r>
              <a:rPr lang="en" sz="950">
                <a:solidFill>
                  <a:schemeClr val="dk1"/>
                </a:solidFill>
                <a:latin typeface="Open Sans"/>
                <a:ea typeface="Open Sans"/>
                <a:cs typeface="Open Sans"/>
                <a:sym typeface="Open Sans"/>
              </a:rPr>
              <a:t>Model better at predicting P class than  "I" and "P" classes. Struggles with predicting the "S" class.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Run-2 Adjustments: </a:t>
            </a:r>
            <a:r>
              <a:rPr lang="en" sz="950">
                <a:solidFill>
                  <a:schemeClr val="dk1"/>
                </a:solidFill>
                <a:latin typeface="Open Sans"/>
                <a:ea typeface="Open Sans"/>
                <a:cs typeface="Open Sans"/>
                <a:sym typeface="Open Sans"/>
              </a:rPr>
              <a:t>Integrated all dataset variables, begins "S" class prediction, though still with accuracy concerns for "I" and "S" classes.</a:t>
            </a:r>
            <a:endParaRPr sz="950">
              <a:solidFill>
                <a:schemeClr val="dk1"/>
              </a:solidFill>
              <a:latin typeface="Open Sans"/>
              <a:ea typeface="Open Sans"/>
              <a:cs typeface="Open Sans"/>
              <a:sym typeface="Open Sans"/>
            </a:endParaRPr>
          </a:p>
        </p:txBody>
      </p:sp>
      <p:sp>
        <p:nvSpPr>
          <p:cNvPr id="450" name="Google Shape;450;p47"/>
          <p:cNvSpPr txBox="1"/>
          <p:nvPr>
            <p:ph idx="1" type="body"/>
          </p:nvPr>
        </p:nvSpPr>
        <p:spPr>
          <a:xfrm>
            <a:off x="187600" y="812663"/>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Logistic regression analysis:</a:t>
            </a:r>
            <a:endParaRPr sz="1160">
              <a:latin typeface="Open Sans Light"/>
              <a:ea typeface="Open Sans Light"/>
              <a:cs typeface="Open Sans Light"/>
              <a:sym typeface="Open Sans Light"/>
            </a:endParaRPr>
          </a:p>
        </p:txBody>
      </p:sp>
      <p:sp>
        <p:nvSpPr>
          <p:cNvPr id="451" name="Google Shape;451;p47"/>
          <p:cNvSpPr/>
          <p:nvPr/>
        </p:nvSpPr>
        <p:spPr>
          <a:xfrm>
            <a:off x="5105350" y="1193525"/>
            <a:ext cx="3753300" cy="12843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52" name="Google Shape;452;p47"/>
          <p:cNvSpPr txBox="1"/>
          <p:nvPr/>
        </p:nvSpPr>
        <p:spPr>
          <a:xfrm>
            <a:off x="5105375" y="1193525"/>
            <a:ext cx="3753300" cy="11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Strengths</a:t>
            </a:r>
            <a:r>
              <a:rPr b="1" lang="en" sz="950">
                <a:solidFill>
                  <a:schemeClr val="dk1"/>
                </a:solidFill>
                <a:latin typeface="Open Sans"/>
                <a:ea typeface="Open Sans"/>
                <a:cs typeface="Open Sans"/>
                <a:sym typeface="Open Sans"/>
              </a:rPr>
              <a:t>:</a:t>
            </a:r>
            <a:r>
              <a:rPr lang="en" sz="950">
                <a:solidFill>
                  <a:schemeClr val="dk1"/>
                </a:solidFill>
                <a:latin typeface="Open Sans"/>
                <a:ea typeface="Open Sans"/>
                <a:cs typeface="Open Sans"/>
                <a:sym typeface="Open Sans"/>
              </a:rPr>
              <a:t> Predominant class ‘P’ prediction is well done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Weakness:</a:t>
            </a:r>
            <a:r>
              <a:rPr lang="en" sz="950">
                <a:solidFill>
                  <a:schemeClr val="dk1"/>
                </a:solidFill>
                <a:latin typeface="Open Sans"/>
                <a:ea typeface="Open Sans"/>
                <a:cs typeface="Open Sans"/>
                <a:sym typeface="Open Sans"/>
              </a:rPr>
              <a:t> Struggles with class ‘I’ and ‘S’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Model Assumption: </a:t>
            </a:r>
            <a:r>
              <a:rPr lang="en" sz="950">
                <a:solidFill>
                  <a:schemeClr val="dk1"/>
                </a:solidFill>
                <a:latin typeface="Open Sans"/>
                <a:ea typeface="Open Sans"/>
                <a:cs typeface="Open Sans"/>
                <a:sym typeface="Open Sans"/>
              </a:rPr>
              <a:t>Assumes variable independence.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Dataset Impact: </a:t>
            </a:r>
            <a:r>
              <a:rPr lang="en" sz="950">
                <a:solidFill>
                  <a:schemeClr val="dk1"/>
                </a:solidFill>
                <a:latin typeface="Open Sans"/>
                <a:ea typeface="Open Sans"/>
                <a:cs typeface="Open Sans"/>
                <a:sym typeface="Open Sans"/>
              </a:rPr>
              <a:t>Strong correlations among variables affect model performance.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Laplace Estimator:</a:t>
            </a:r>
            <a:r>
              <a:rPr lang="en" sz="950">
                <a:solidFill>
                  <a:schemeClr val="dk1"/>
                </a:solidFill>
                <a:latin typeface="Open Sans"/>
                <a:ea typeface="Open Sans"/>
                <a:cs typeface="Open Sans"/>
                <a:sym typeface="Open Sans"/>
              </a:rPr>
              <a:t> Minimal impact, hints at dataset's density.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Run-2 Adjustments: </a:t>
            </a:r>
            <a:r>
              <a:rPr lang="en" sz="950">
                <a:solidFill>
                  <a:schemeClr val="dk1"/>
                </a:solidFill>
                <a:latin typeface="Open Sans"/>
                <a:ea typeface="Open Sans"/>
                <a:cs typeface="Open Sans"/>
                <a:sym typeface="Open Sans"/>
              </a:rPr>
              <a:t>More variables integrated, yet "S" class prediction remains a challenge.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sp>
        <p:nvSpPr>
          <p:cNvPr id="453" name="Google Shape;453;p47"/>
          <p:cNvSpPr txBox="1"/>
          <p:nvPr>
            <p:ph idx="1" type="body"/>
          </p:nvPr>
        </p:nvSpPr>
        <p:spPr>
          <a:xfrm>
            <a:off x="4760925" y="904200"/>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Naive Bayes Classifier</a:t>
            </a:r>
            <a:r>
              <a:rPr lang="en" sz="1160">
                <a:latin typeface="Open Sans Light"/>
                <a:ea typeface="Open Sans Light"/>
                <a:cs typeface="Open Sans Light"/>
                <a:sym typeface="Open Sans Light"/>
              </a:rPr>
              <a:t>:</a:t>
            </a:r>
            <a:endParaRPr sz="1160">
              <a:latin typeface="Open Sans Light"/>
              <a:ea typeface="Open Sans Light"/>
              <a:cs typeface="Open Sans Light"/>
              <a:sym typeface="Open Sans Light"/>
            </a:endParaRPr>
          </a:p>
        </p:txBody>
      </p:sp>
      <p:sp>
        <p:nvSpPr>
          <p:cNvPr id="454" name="Google Shape;454;p47"/>
          <p:cNvSpPr/>
          <p:nvPr/>
        </p:nvSpPr>
        <p:spPr>
          <a:xfrm>
            <a:off x="311650" y="3162430"/>
            <a:ext cx="2490300" cy="16398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55" name="Google Shape;455;p47"/>
          <p:cNvSpPr txBox="1"/>
          <p:nvPr/>
        </p:nvSpPr>
        <p:spPr>
          <a:xfrm>
            <a:off x="311660" y="3162426"/>
            <a:ext cx="2550000" cy="16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Transparency: </a:t>
            </a:r>
            <a:r>
              <a:rPr lang="en" sz="950">
                <a:solidFill>
                  <a:schemeClr val="dk1"/>
                </a:solidFill>
                <a:latin typeface="Open Sans"/>
                <a:ea typeface="Open Sans"/>
                <a:cs typeface="Open Sans"/>
                <a:sym typeface="Open Sans"/>
              </a:rPr>
              <a:t>If-then rules provide clear decision-making insights.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Initial Limitation: Struggled to predict the "S" class in early runs.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Run-2 Improvements: </a:t>
            </a:r>
            <a:r>
              <a:rPr lang="en" sz="950">
                <a:solidFill>
                  <a:schemeClr val="dk1"/>
                </a:solidFill>
                <a:latin typeface="Open Sans"/>
                <a:ea typeface="Open Sans"/>
                <a:cs typeface="Open Sans"/>
                <a:sym typeface="Open Sans"/>
              </a:rPr>
              <a:t>Comprehensive variables set led to better class prediction.</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Comparison: </a:t>
            </a:r>
            <a:r>
              <a:rPr lang="en" sz="950">
                <a:solidFill>
                  <a:schemeClr val="dk1"/>
                </a:solidFill>
                <a:latin typeface="Open Sans"/>
                <a:ea typeface="Open Sans"/>
                <a:cs typeface="Open Sans"/>
                <a:sym typeface="Open Sans"/>
              </a:rPr>
              <a:t>Outperformed Logistic and Naive Bayes models.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Boosting Impact:</a:t>
            </a:r>
            <a:r>
              <a:rPr lang="en" sz="950">
                <a:solidFill>
                  <a:schemeClr val="dk1"/>
                </a:solidFill>
                <a:latin typeface="Open Sans"/>
                <a:ea typeface="Open Sans"/>
                <a:cs typeface="Open Sans"/>
                <a:sym typeface="Open Sans"/>
              </a:rPr>
              <a:t> Enhanced model's predictive capabilities.</a:t>
            </a:r>
            <a:endParaRPr sz="950">
              <a:solidFill>
                <a:schemeClr val="dk1"/>
              </a:solidFill>
              <a:latin typeface="Open Sans"/>
              <a:ea typeface="Open Sans"/>
              <a:cs typeface="Open Sans"/>
              <a:sym typeface="Open Sans"/>
            </a:endParaRPr>
          </a:p>
        </p:txBody>
      </p:sp>
      <p:sp>
        <p:nvSpPr>
          <p:cNvPr id="456" name="Google Shape;456;p47"/>
          <p:cNvSpPr txBox="1"/>
          <p:nvPr>
            <p:ph idx="1" type="body"/>
          </p:nvPr>
        </p:nvSpPr>
        <p:spPr>
          <a:xfrm>
            <a:off x="187600" y="2835400"/>
            <a:ext cx="2738400" cy="4842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060">
                <a:latin typeface="Open Sans Light"/>
                <a:ea typeface="Open Sans Light"/>
                <a:cs typeface="Open Sans Light"/>
                <a:sym typeface="Open Sans Light"/>
              </a:rPr>
              <a:t>Decision trees with and without boosting:</a:t>
            </a:r>
            <a:endParaRPr sz="1060">
              <a:latin typeface="Open Sans Light"/>
              <a:ea typeface="Open Sans Light"/>
              <a:cs typeface="Open Sans Light"/>
              <a:sym typeface="Open Sans Light"/>
            </a:endParaRPr>
          </a:p>
        </p:txBody>
      </p:sp>
      <p:pic>
        <p:nvPicPr>
          <p:cNvPr id="457" name="Google Shape;457;p47"/>
          <p:cNvPicPr preferRelativeResize="0"/>
          <p:nvPr/>
        </p:nvPicPr>
        <p:blipFill>
          <a:blip r:embed="rId3">
            <a:alphaModFix/>
          </a:blip>
          <a:stretch>
            <a:fillRect/>
          </a:stretch>
        </p:blipFill>
        <p:spPr>
          <a:xfrm>
            <a:off x="3541250" y="2751475"/>
            <a:ext cx="2383446" cy="2263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463" name="Google Shape;463;p4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Code and insights were used from class Youtube videos  for this analysis</a:t>
            </a:r>
            <a:endParaRPr/>
          </a:p>
          <a:p>
            <a:pPr indent="0" lvl="0" marL="0" rtl="0" algn="l">
              <a:spcBef>
                <a:spcPts val="1200"/>
              </a:spcBef>
              <a:spcAft>
                <a:spcPts val="0"/>
              </a:spcAft>
              <a:buNone/>
            </a:pPr>
            <a:r>
              <a:rPr lang="en"/>
              <a:t>Multinomial Logistic Regression | R Data Analysis Examples (ucla.edu)</a:t>
            </a:r>
            <a:endParaRPr/>
          </a:p>
          <a:p>
            <a:pPr indent="0" lvl="0" marL="0" rtl="0" algn="l">
              <a:spcBef>
                <a:spcPts val="1200"/>
              </a:spcBef>
              <a:spcAft>
                <a:spcPts val="0"/>
              </a:spcAft>
              <a:buNone/>
            </a:pPr>
            <a:r>
              <a:rPr lang="en"/>
              <a:t>User's guide to correlation coefficients - PMC (nih.gov)</a:t>
            </a:r>
            <a:endParaRPr/>
          </a:p>
          <a:p>
            <a:pPr indent="0" lvl="0" marL="0" rtl="0" algn="l">
              <a:spcBef>
                <a:spcPts val="1200"/>
              </a:spcBef>
              <a:spcAft>
                <a:spcPts val="0"/>
              </a:spcAft>
              <a:buNone/>
            </a:pPr>
            <a:r>
              <a:rPr lang="en"/>
              <a:t>https://www.macrotrends.net/2016/10-year-treasury-bond-rate-yield-chart</a:t>
            </a:r>
            <a:endParaRPr/>
          </a:p>
          <a:p>
            <a:pPr indent="0" lvl="0" marL="0" rtl="0" algn="l">
              <a:spcBef>
                <a:spcPts val="1200"/>
              </a:spcBef>
              <a:spcAft>
                <a:spcPts val="0"/>
              </a:spcAft>
              <a:buNone/>
            </a:pPr>
            <a:r>
              <a:rPr lang="en"/>
              <a:t>https://www.usinflationcalculator.com/inflation/historical-inflation-rates/</a:t>
            </a:r>
            <a:endParaRPr/>
          </a:p>
          <a:p>
            <a:pPr indent="0" lvl="0" marL="0" rtl="0" algn="l">
              <a:spcBef>
                <a:spcPts val="1200"/>
              </a:spcBef>
              <a:spcAft>
                <a:spcPts val="0"/>
              </a:spcAft>
              <a:buNone/>
            </a:pPr>
            <a:r>
              <a:rPr lang="en"/>
              <a:t>https://www.macrotrends.net/2604/30-year-fixed-mortgage-rate-chart</a:t>
            </a:r>
            <a:endParaRPr/>
          </a:p>
          <a:p>
            <a:pPr indent="0" lvl="0" marL="0" rtl="0" algn="l">
              <a:spcBef>
                <a:spcPts val="1200"/>
              </a:spcBef>
              <a:spcAft>
                <a:spcPts val="0"/>
              </a:spcAft>
              <a:buNone/>
            </a:pPr>
            <a:r>
              <a:rPr lang="en"/>
              <a:t>https://data.bls.gov/timeseries/LNS14000000</a:t>
            </a:r>
            <a:endParaRPr/>
          </a:p>
          <a:p>
            <a:pPr indent="0" lvl="0" marL="0" rtl="0" algn="l">
              <a:spcBef>
                <a:spcPts val="1200"/>
              </a:spcBef>
              <a:spcAft>
                <a:spcPts val="0"/>
              </a:spcAft>
              <a:buNone/>
            </a:pPr>
            <a:r>
              <a:rPr lang="en"/>
              <a:t>https://www.macrotrends.net/2015/fed-funds-rate-historical-chart</a:t>
            </a:r>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49"/>
          <p:cNvPicPr preferRelativeResize="0"/>
          <p:nvPr/>
        </p:nvPicPr>
        <p:blipFill>
          <a:blip r:embed="rId3">
            <a:alphaModFix/>
          </a:blip>
          <a:stretch>
            <a:fillRect/>
          </a:stretch>
        </p:blipFill>
        <p:spPr>
          <a:xfrm>
            <a:off x="542925" y="783275"/>
            <a:ext cx="8058150" cy="3429000"/>
          </a:xfrm>
          <a:prstGeom prst="rect">
            <a:avLst/>
          </a:prstGeom>
          <a:noFill/>
          <a:ln>
            <a:noFill/>
          </a:ln>
        </p:spPr>
      </p:pic>
      <p:sp>
        <p:nvSpPr>
          <p:cNvPr id="469" name="Google Shape;469;p49"/>
          <p:cNvSpPr txBox="1"/>
          <p:nvPr>
            <p:ph idx="1" type="body"/>
          </p:nvPr>
        </p:nvSpPr>
        <p:spPr>
          <a:xfrm>
            <a:off x="5466825" y="3480450"/>
            <a:ext cx="4296900" cy="367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b="1" i="1" lang="en"/>
              <a:t>See you in Milestone 3!</a:t>
            </a:r>
            <a:endParaRPr b="1"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80"/>
              <a:t>Linear regression between ‘Original UPB’ and ‘ Original interest rate’</a:t>
            </a:r>
            <a:endParaRPr sz="3080"/>
          </a:p>
        </p:txBody>
      </p:sp>
      <p:sp>
        <p:nvSpPr>
          <p:cNvPr id="97" name="Google Shape;97;p16"/>
          <p:cNvSpPr txBox="1"/>
          <p:nvPr>
            <p:ph idx="1" type="body"/>
          </p:nvPr>
        </p:nvSpPr>
        <p:spPr>
          <a:xfrm>
            <a:off x="311700" y="738050"/>
            <a:ext cx="5132700" cy="13095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900"/>
              </a:spcBef>
              <a:spcAft>
                <a:spcPts val="0"/>
              </a:spcAft>
              <a:buClr>
                <a:schemeClr val="dk1"/>
              </a:buClr>
              <a:buSzPts val="275"/>
              <a:buFont typeface="Arial"/>
              <a:buNone/>
            </a:pPr>
            <a:r>
              <a:rPr lang="en" sz="5100">
                <a:solidFill>
                  <a:srgbClr val="2D3B45"/>
                </a:solidFill>
                <a:highlight>
                  <a:srgbClr val="FFFFFF"/>
                </a:highlight>
                <a:latin typeface="Times New Roman"/>
                <a:ea typeface="Times New Roman"/>
                <a:cs typeface="Times New Roman"/>
                <a:sym typeface="Times New Roman"/>
              </a:rPr>
              <a:t>Summary : The negative coefficient and the highly significant t-value suggest that there is a statistically significant negative relationship between the Original.UPB predictor variable and the Original.Interest.Rate outcome variable. However, the magnitude of the coefficient is extremely small, indicating that while there is a statistically significant relationship, the practical impact on one-unit change in Original.UPB on Original.Interest.Rate is  minimal.</a:t>
            </a:r>
            <a:endParaRPr sz="5100">
              <a:solidFill>
                <a:srgbClr val="2D3B45"/>
              </a:solidFill>
              <a:highlight>
                <a:srgbClr val="FFFFFF"/>
              </a:highlight>
              <a:latin typeface="Times New Roman"/>
              <a:ea typeface="Times New Roman"/>
              <a:cs typeface="Times New Roman"/>
              <a:sym typeface="Times New Roman"/>
            </a:endParaRPr>
          </a:p>
          <a:p>
            <a:pPr indent="0" lvl="0" marL="0" rtl="0" algn="l">
              <a:lnSpc>
                <a:spcPct val="100000"/>
              </a:lnSpc>
              <a:spcBef>
                <a:spcPts val="900"/>
              </a:spcBef>
              <a:spcAft>
                <a:spcPts val="0"/>
              </a:spcAft>
              <a:buClr>
                <a:schemeClr val="dk1"/>
              </a:buClr>
              <a:buSzPct val="100000"/>
              <a:buFont typeface="Arial"/>
              <a:buNone/>
            </a:pPr>
            <a:r>
              <a:t/>
            </a:r>
            <a:endParaRPr sz="1100">
              <a:solidFill>
                <a:srgbClr val="2D3B45"/>
              </a:solidFill>
              <a:highlight>
                <a:srgbClr val="FFFFFF"/>
              </a:highlight>
              <a:latin typeface="Times New Roman"/>
              <a:ea typeface="Times New Roman"/>
              <a:cs typeface="Times New Roman"/>
              <a:sym typeface="Times New Roman"/>
            </a:endParaRPr>
          </a:p>
          <a:p>
            <a:pPr indent="0" lvl="0" marL="0" rtl="0" algn="l">
              <a:spcBef>
                <a:spcPts val="900"/>
              </a:spcBef>
              <a:spcAft>
                <a:spcPts val="1200"/>
              </a:spcAft>
              <a:buNone/>
            </a:pPr>
            <a:r>
              <a:t/>
            </a:r>
            <a:endParaRPr/>
          </a:p>
        </p:txBody>
      </p:sp>
      <p:pic>
        <p:nvPicPr>
          <p:cNvPr id="98" name="Google Shape;98;p16"/>
          <p:cNvPicPr preferRelativeResize="0"/>
          <p:nvPr/>
        </p:nvPicPr>
        <p:blipFill>
          <a:blip r:embed="rId3">
            <a:alphaModFix/>
          </a:blip>
          <a:stretch>
            <a:fillRect/>
          </a:stretch>
        </p:blipFill>
        <p:spPr>
          <a:xfrm>
            <a:off x="5488675" y="832398"/>
            <a:ext cx="3388975" cy="3674525"/>
          </a:xfrm>
          <a:prstGeom prst="rect">
            <a:avLst/>
          </a:prstGeom>
          <a:noFill/>
          <a:ln>
            <a:noFill/>
          </a:ln>
        </p:spPr>
      </p:pic>
      <p:pic>
        <p:nvPicPr>
          <p:cNvPr id="99" name="Google Shape;99;p16"/>
          <p:cNvPicPr preferRelativeResize="0"/>
          <p:nvPr/>
        </p:nvPicPr>
        <p:blipFill rotWithShape="1">
          <a:blip r:embed="rId4">
            <a:alphaModFix/>
          </a:blip>
          <a:srcRect b="3024" l="0" r="0" t="15008"/>
          <a:stretch/>
        </p:blipFill>
        <p:spPr>
          <a:xfrm>
            <a:off x="311700" y="2104025"/>
            <a:ext cx="4479325" cy="2600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400"/>
              <a:t>Linear regression between ‘Borrower Credit Score’ and ‘ Original interest rate’</a:t>
            </a:r>
            <a:endParaRPr sz="2400"/>
          </a:p>
        </p:txBody>
      </p:sp>
      <p:pic>
        <p:nvPicPr>
          <p:cNvPr id="105" name="Google Shape;105;p17"/>
          <p:cNvPicPr preferRelativeResize="0"/>
          <p:nvPr/>
        </p:nvPicPr>
        <p:blipFill>
          <a:blip r:embed="rId3">
            <a:alphaModFix/>
          </a:blip>
          <a:stretch>
            <a:fillRect/>
          </a:stretch>
        </p:blipFill>
        <p:spPr>
          <a:xfrm>
            <a:off x="152400" y="2009125"/>
            <a:ext cx="4419600" cy="2828000"/>
          </a:xfrm>
          <a:prstGeom prst="rect">
            <a:avLst/>
          </a:prstGeom>
          <a:noFill/>
          <a:ln>
            <a:noFill/>
          </a:ln>
        </p:spPr>
      </p:pic>
      <p:pic>
        <p:nvPicPr>
          <p:cNvPr id="106" name="Google Shape;106;p17"/>
          <p:cNvPicPr preferRelativeResize="0"/>
          <p:nvPr/>
        </p:nvPicPr>
        <p:blipFill>
          <a:blip r:embed="rId4">
            <a:alphaModFix/>
          </a:blip>
          <a:stretch>
            <a:fillRect/>
          </a:stretch>
        </p:blipFill>
        <p:spPr>
          <a:xfrm>
            <a:off x="4724400" y="1016775"/>
            <a:ext cx="4048125" cy="3074700"/>
          </a:xfrm>
          <a:prstGeom prst="rect">
            <a:avLst/>
          </a:prstGeom>
          <a:noFill/>
          <a:ln>
            <a:noFill/>
          </a:ln>
        </p:spPr>
      </p:pic>
      <p:grpSp>
        <p:nvGrpSpPr>
          <p:cNvPr id="107" name="Google Shape;107;p17"/>
          <p:cNvGrpSpPr/>
          <p:nvPr/>
        </p:nvGrpSpPr>
        <p:grpSpPr>
          <a:xfrm>
            <a:off x="248342" y="1016776"/>
            <a:ext cx="4227710" cy="1010810"/>
            <a:chOff x="3755100" y="2730925"/>
            <a:chExt cx="5389050" cy="1016400"/>
          </a:xfrm>
        </p:grpSpPr>
        <p:sp>
          <p:nvSpPr>
            <p:cNvPr id="108" name="Google Shape;108;p17"/>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Clr>
                  <a:schemeClr val="dk1"/>
                </a:buClr>
                <a:buSzPts val="275"/>
                <a:buFont typeface="Arial"/>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09" name="Google Shape;109;p17"/>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Summary : </a:t>
              </a:r>
              <a:r>
                <a:rPr lang="en" sz="950">
                  <a:solidFill>
                    <a:schemeClr val="dk1"/>
                  </a:solidFill>
                  <a:latin typeface="Open Sans"/>
                  <a:ea typeface="Open Sans"/>
                  <a:cs typeface="Open Sans"/>
                  <a:sym typeface="Open Sans"/>
                </a:rPr>
                <a:t>The Borrower Credit Score's negative coefficient, combined with its highly significant p-value, indicates a statistically significant inverse relationship with the dependent variable. However, the magnitude of this coefficient is minimal, suggesting that while the relationship is statistically important, the practical impact of a unit change in Borrower Credit Score on the Interest Rate is negligible.</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1382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Is a linear regression applicable to our problem?</a:t>
            </a:r>
            <a:endParaRPr/>
          </a:p>
        </p:txBody>
      </p:sp>
      <p:grpSp>
        <p:nvGrpSpPr>
          <p:cNvPr id="115" name="Google Shape;115;p18"/>
          <p:cNvGrpSpPr/>
          <p:nvPr/>
        </p:nvGrpSpPr>
        <p:grpSpPr>
          <a:xfrm>
            <a:off x="521994" y="969493"/>
            <a:ext cx="8520627" cy="1253120"/>
            <a:chOff x="3755100" y="2730925"/>
            <a:chExt cx="5389050" cy="1016400"/>
          </a:xfrm>
        </p:grpSpPr>
        <p:sp>
          <p:nvSpPr>
            <p:cNvPr id="116" name="Google Shape;116;p18"/>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17" name="Google Shape;117;p18"/>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Model Applicability:                                                                                                                                                                                                                                           </a:t>
              </a:r>
              <a:r>
                <a:rPr lang="en" sz="950">
                  <a:solidFill>
                    <a:schemeClr val="dk1"/>
                  </a:solidFill>
                  <a:latin typeface="Open Sans"/>
                  <a:ea typeface="Open Sans"/>
                  <a:cs typeface="Open Sans"/>
                  <a:sym typeface="Open Sans"/>
                </a:rPr>
                <a:t>The residuals' distributions suggested linear regression might not be the best choice, but it provided insights into each variable's predictive power.                                                                Variables with no predictive power might be excluded in future analyses.                                                                                                                                                               Predictive Accuracy on Test Data: The trained model was used to predict on test data.                                                                                                                     The correlation between predicted and actual values was found to be 0.1090926, indicating a </a:t>
              </a:r>
              <a:r>
                <a:rPr b="1" lang="en" sz="950">
                  <a:solidFill>
                    <a:schemeClr val="dk1"/>
                  </a:solidFill>
                  <a:latin typeface="Open Sans"/>
                  <a:ea typeface="Open Sans"/>
                  <a:cs typeface="Open Sans"/>
                  <a:sym typeface="Open Sans"/>
                </a:rPr>
                <a:t>weak</a:t>
              </a:r>
              <a:r>
                <a:rPr lang="en" sz="950">
                  <a:solidFill>
                    <a:schemeClr val="dk1"/>
                  </a:solidFill>
                  <a:latin typeface="Open Sans"/>
                  <a:ea typeface="Open Sans"/>
                  <a:cs typeface="Open Sans"/>
                  <a:sym typeface="Open Sans"/>
                </a:rPr>
                <a:t> relationship.                                                                 The mean squared error (MSE) was 0.6834206, showing relatively </a:t>
              </a:r>
              <a:r>
                <a:rPr b="1" lang="en" sz="950">
                  <a:solidFill>
                    <a:schemeClr val="dk1"/>
                  </a:solidFill>
                  <a:latin typeface="Open Sans"/>
                  <a:ea typeface="Open Sans"/>
                  <a:cs typeface="Open Sans"/>
                  <a:sym typeface="Open Sans"/>
                </a:rPr>
                <a:t>small squared errors</a:t>
              </a:r>
              <a:r>
                <a:rPr lang="en" sz="950">
                  <a:solidFill>
                    <a:schemeClr val="dk1"/>
                  </a:solidFill>
                  <a:latin typeface="Open Sans"/>
                  <a:ea typeface="Open Sans"/>
                  <a:cs typeface="Open Sans"/>
                  <a:sym typeface="Open Sans"/>
                </a:rPr>
                <a:t>.                                                                                                     Confidence and prediction bands were also plotted to visualize where the prediction values lie.</a:t>
              </a:r>
              <a:endParaRPr sz="950">
                <a:solidFill>
                  <a:schemeClr val="dk1"/>
                </a:solidFill>
                <a:latin typeface="Open Sans"/>
                <a:ea typeface="Open Sans"/>
                <a:cs typeface="Open Sans"/>
                <a:sym typeface="Open Sans"/>
              </a:endParaRPr>
            </a:p>
            <a:p>
              <a:pPr indent="0" lvl="0" marL="0" rtl="0" algn="l">
                <a:lnSpc>
                  <a:spcPct val="95000"/>
                </a:lnSpc>
                <a:spcBef>
                  <a:spcPts val="120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pic>
        <p:nvPicPr>
          <p:cNvPr id="118" name="Google Shape;118;p18"/>
          <p:cNvPicPr preferRelativeResize="0"/>
          <p:nvPr/>
        </p:nvPicPr>
        <p:blipFill>
          <a:blip r:embed="rId3">
            <a:alphaModFix/>
          </a:blip>
          <a:stretch>
            <a:fillRect/>
          </a:stretch>
        </p:blipFill>
        <p:spPr>
          <a:xfrm>
            <a:off x="4147035" y="2371675"/>
            <a:ext cx="4895600" cy="2534100"/>
          </a:xfrm>
          <a:prstGeom prst="rect">
            <a:avLst/>
          </a:prstGeom>
          <a:noFill/>
          <a:ln>
            <a:noFill/>
          </a:ln>
        </p:spPr>
      </p:pic>
      <p:pic>
        <p:nvPicPr>
          <p:cNvPr id="119" name="Google Shape;119;p18"/>
          <p:cNvPicPr preferRelativeResize="0"/>
          <p:nvPr/>
        </p:nvPicPr>
        <p:blipFill>
          <a:blip r:embed="rId4">
            <a:alphaModFix/>
          </a:blip>
          <a:stretch>
            <a:fillRect/>
          </a:stretch>
        </p:blipFill>
        <p:spPr>
          <a:xfrm>
            <a:off x="414750" y="2466250"/>
            <a:ext cx="3590925" cy="2228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1669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1.b: </a:t>
            </a:r>
            <a:r>
              <a:rPr lang="en"/>
              <a:t>Multivariate regressions</a:t>
            </a:r>
            <a:endParaRPr/>
          </a:p>
        </p:txBody>
      </p:sp>
      <p:grpSp>
        <p:nvGrpSpPr>
          <p:cNvPr id="125" name="Google Shape;125;p19"/>
          <p:cNvGrpSpPr/>
          <p:nvPr/>
        </p:nvGrpSpPr>
        <p:grpSpPr>
          <a:xfrm>
            <a:off x="5209886" y="272769"/>
            <a:ext cx="3528750" cy="831314"/>
            <a:chOff x="3755100" y="2730925"/>
            <a:chExt cx="5389050" cy="1016400"/>
          </a:xfrm>
        </p:grpSpPr>
        <p:sp>
          <p:nvSpPr>
            <p:cNvPr id="126" name="Google Shape;126;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27" name="Google Shape;127;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Key observations:                                                                                              </a:t>
              </a:r>
              <a:r>
                <a:rPr lang="en" sz="950">
                  <a:solidFill>
                    <a:schemeClr val="dk1"/>
                  </a:solidFill>
                  <a:latin typeface="Open Sans"/>
                  <a:ea typeface="Open Sans"/>
                  <a:cs typeface="Open Sans"/>
                  <a:sym typeface="Open Sans"/>
                </a:rPr>
                <a:t>Some combinations improved coefficients and R-squared values.                                                                                               Certain models exhibited only minor improvements.</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grpSp>
        <p:nvGrpSpPr>
          <p:cNvPr id="128" name="Google Shape;128;p19"/>
          <p:cNvGrpSpPr/>
          <p:nvPr/>
        </p:nvGrpSpPr>
        <p:grpSpPr>
          <a:xfrm>
            <a:off x="311711" y="1175617"/>
            <a:ext cx="3117565" cy="720119"/>
            <a:chOff x="3755100" y="2730925"/>
            <a:chExt cx="5389050" cy="1016400"/>
          </a:xfrm>
        </p:grpSpPr>
        <p:sp>
          <p:nvSpPr>
            <p:cNvPr id="129" name="Google Shape;129;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30" name="Google Shape;130;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1: </a:t>
              </a:r>
              <a:r>
                <a:rPr lang="en" sz="950">
                  <a:solidFill>
                    <a:schemeClr val="dk1"/>
                  </a:solidFill>
                  <a:latin typeface="Open Sans"/>
                  <a:ea typeface="Open Sans"/>
                  <a:cs typeface="Open Sans"/>
                  <a:sym typeface="Open Sans"/>
                </a:rPr>
                <a:t>UPB + Credit Score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Slight improvement in R-squared; not close to 1.</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Significance exists but with small coefficients.</a:t>
              </a:r>
              <a:endParaRPr sz="950">
                <a:solidFill>
                  <a:schemeClr val="dk1"/>
                </a:solidFill>
                <a:latin typeface="Open Sans"/>
                <a:ea typeface="Open Sans"/>
                <a:cs typeface="Open Sans"/>
                <a:sym typeface="Open Sans"/>
              </a:endParaRPr>
            </a:p>
          </p:txBody>
        </p:sp>
      </p:grpSp>
      <p:grpSp>
        <p:nvGrpSpPr>
          <p:cNvPr id="131" name="Google Shape;131;p19"/>
          <p:cNvGrpSpPr/>
          <p:nvPr/>
        </p:nvGrpSpPr>
        <p:grpSpPr>
          <a:xfrm>
            <a:off x="587080" y="2277704"/>
            <a:ext cx="3060980" cy="588089"/>
            <a:chOff x="3755100" y="2730925"/>
            <a:chExt cx="5389050" cy="1016400"/>
          </a:xfrm>
        </p:grpSpPr>
        <p:sp>
          <p:nvSpPr>
            <p:cNvPr id="132" name="Google Shape;132;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33" name="Google Shape;133;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3: </a:t>
              </a:r>
              <a:r>
                <a:rPr lang="en" sz="950">
                  <a:solidFill>
                    <a:schemeClr val="dk1"/>
                  </a:solidFill>
                  <a:latin typeface="Open Sans"/>
                  <a:ea typeface="Open Sans"/>
                  <a:cs typeface="Open Sans"/>
                  <a:sym typeface="Open Sans"/>
                </a:rPr>
                <a:t>Seller Name + Property Type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R-squared same as individual Seller Name model.</a:t>
              </a:r>
              <a:endParaRPr sz="950">
                <a:solidFill>
                  <a:schemeClr val="dk1"/>
                </a:solidFill>
                <a:latin typeface="Open Sans"/>
                <a:ea typeface="Open Sans"/>
                <a:cs typeface="Open Sans"/>
                <a:sym typeface="Open Sans"/>
              </a:endParaRPr>
            </a:p>
          </p:txBody>
        </p:sp>
      </p:grpSp>
      <p:grpSp>
        <p:nvGrpSpPr>
          <p:cNvPr id="134" name="Google Shape;134;p19"/>
          <p:cNvGrpSpPr/>
          <p:nvPr/>
        </p:nvGrpSpPr>
        <p:grpSpPr>
          <a:xfrm>
            <a:off x="4069176" y="2496692"/>
            <a:ext cx="3855326" cy="588089"/>
            <a:chOff x="3755100" y="2730925"/>
            <a:chExt cx="5389050" cy="1016400"/>
          </a:xfrm>
        </p:grpSpPr>
        <p:sp>
          <p:nvSpPr>
            <p:cNvPr id="135" name="Google Shape;135;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36" name="Google Shape;136;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4: </a:t>
              </a:r>
              <a:r>
                <a:rPr lang="en" sz="950">
                  <a:solidFill>
                    <a:schemeClr val="dk1"/>
                  </a:solidFill>
                  <a:latin typeface="Open Sans"/>
                  <a:ea typeface="Open Sans"/>
                  <a:cs typeface="Open Sans"/>
                  <a:sym typeface="Open Sans"/>
                </a:rPr>
                <a:t>UPB+Credit Score+ Seller Name + Occupancy Status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Better R-squared than individual models but with smaller coefficients.</a:t>
              </a:r>
              <a:endParaRPr sz="950">
                <a:solidFill>
                  <a:schemeClr val="dk1"/>
                </a:solidFill>
                <a:latin typeface="Open Sans"/>
                <a:ea typeface="Open Sans"/>
                <a:cs typeface="Open Sans"/>
                <a:sym typeface="Open Sans"/>
              </a:endParaRPr>
            </a:p>
          </p:txBody>
        </p:sp>
      </p:grpSp>
      <p:grpSp>
        <p:nvGrpSpPr>
          <p:cNvPr id="137" name="Google Shape;137;p19"/>
          <p:cNvGrpSpPr/>
          <p:nvPr/>
        </p:nvGrpSpPr>
        <p:grpSpPr>
          <a:xfrm>
            <a:off x="3984775" y="1387426"/>
            <a:ext cx="3528750" cy="720119"/>
            <a:chOff x="3755100" y="2730925"/>
            <a:chExt cx="5389050" cy="1016400"/>
          </a:xfrm>
        </p:grpSpPr>
        <p:sp>
          <p:nvSpPr>
            <p:cNvPr id="138" name="Google Shape;138;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39" name="Google Shape;139;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Model 2: </a:t>
              </a:r>
              <a:r>
                <a:rPr lang="en" sz="950">
                  <a:solidFill>
                    <a:schemeClr val="dk1"/>
                  </a:solidFill>
                  <a:latin typeface="Open Sans"/>
                  <a:ea typeface="Open Sans"/>
                  <a:cs typeface="Open Sans"/>
                  <a:sym typeface="Open Sans"/>
                </a:rPr>
                <a:t>Seller Name + Occupancy Status</a:t>
              </a:r>
              <a:endParaRPr sz="950">
                <a:solidFill>
                  <a:schemeClr val="dk1"/>
                </a:solidFill>
                <a:latin typeface="Open Sans"/>
                <a:ea typeface="Open Sans"/>
                <a:cs typeface="Open Sans"/>
                <a:sym typeface="Open Sans"/>
              </a:endParaRPr>
            </a:p>
            <a:p>
              <a:pPr indent="0" lvl="0" marL="0" rtl="0" algn="l">
                <a:lnSpc>
                  <a:spcPct val="95000"/>
                </a:lnSpc>
                <a:spcBef>
                  <a:spcPts val="1200"/>
                </a:spcBef>
                <a:spcAft>
                  <a:spcPts val="0"/>
                </a:spcAft>
                <a:buNone/>
              </a:pPr>
              <a:r>
                <a:rPr lang="en" sz="950">
                  <a:solidFill>
                    <a:schemeClr val="dk1"/>
                  </a:solidFill>
                  <a:latin typeface="Open Sans"/>
                  <a:ea typeface="Open Sans"/>
                  <a:cs typeface="Open Sans"/>
                  <a:sym typeface="Open Sans"/>
                </a:rPr>
                <a:t>Improved R-squared but with very small coefficients.</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grpSp>
        <p:nvGrpSpPr>
          <p:cNvPr id="140" name="Google Shape;140;p19"/>
          <p:cNvGrpSpPr/>
          <p:nvPr/>
        </p:nvGrpSpPr>
        <p:grpSpPr>
          <a:xfrm>
            <a:off x="667680" y="3079109"/>
            <a:ext cx="3161756" cy="639417"/>
            <a:chOff x="3755100" y="2730925"/>
            <a:chExt cx="5389050" cy="1016400"/>
          </a:xfrm>
        </p:grpSpPr>
        <p:sp>
          <p:nvSpPr>
            <p:cNvPr id="141" name="Google Shape;141;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42" name="Google Shape;142;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5: bondRate + fedFundsRate+ Borrower Credit Score + UPB+ Seller Name  :  </a:t>
              </a:r>
              <a:r>
                <a:rPr lang="en" sz="950">
                  <a:solidFill>
                    <a:schemeClr val="dk1"/>
                  </a:solidFill>
                  <a:latin typeface="Open Sans"/>
                  <a:ea typeface="Open Sans"/>
                  <a:cs typeface="Open Sans"/>
                  <a:sym typeface="Open Sans"/>
                </a:rPr>
                <a:t>Best R-squared among all models but still not close to 1. </a:t>
              </a:r>
              <a:endParaRPr sz="950">
                <a:solidFill>
                  <a:schemeClr val="dk1"/>
                </a:solidFill>
                <a:latin typeface="Open Sans"/>
                <a:ea typeface="Open Sans"/>
                <a:cs typeface="Open Sans"/>
                <a:sym typeface="Open Sans"/>
              </a:endParaRPr>
            </a:p>
          </p:txBody>
        </p:sp>
      </p:grpSp>
      <p:pic>
        <p:nvPicPr>
          <p:cNvPr id="143" name="Google Shape;143;p19"/>
          <p:cNvPicPr preferRelativeResize="0"/>
          <p:nvPr/>
        </p:nvPicPr>
        <p:blipFill>
          <a:blip r:embed="rId3">
            <a:alphaModFix/>
          </a:blip>
          <a:stretch>
            <a:fillRect/>
          </a:stretch>
        </p:blipFill>
        <p:spPr>
          <a:xfrm>
            <a:off x="5295300" y="3473925"/>
            <a:ext cx="3443325" cy="1452975"/>
          </a:xfrm>
          <a:prstGeom prst="rect">
            <a:avLst/>
          </a:prstGeom>
          <a:noFill/>
          <a:ln>
            <a:noFill/>
          </a:ln>
        </p:spPr>
      </p:pic>
      <p:grpSp>
        <p:nvGrpSpPr>
          <p:cNvPr id="144" name="Google Shape;144;p19"/>
          <p:cNvGrpSpPr/>
          <p:nvPr/>
        </p:nvGrpSpPr>
        <p:grpSpPr>
          <a:xfrm>
            <a:off x="1315700" y="3931851"/>
            <a:ext cx="3528750" cy="720119"/>
            <a:chOff x="3755100" y="2730925"/>
            <a:chExt cx="5389050" cy="1016400"/>
          </a:xfrm>
        </p:grpSpPr>
        <p:sp>
          <p:nvSpPr>
            <p:cNvPr id="145" name="Google Shape;145;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46" name="Google Shape;146;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Key takeaway</a:t>
              </a:r>
              <a:r>
                <a:rPr b="1"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 Independent variables show statistical significance but low predictive power.                         Decision: Considered additional IVs for a more meaningful analysis.</a:t>
              </a:r>
              <a:endParaRPr sz="950">
                <a:solidFill>
                  <a:schemeClr val="dk1"/>
                </a:solidFill>
                <a:latin typeface="Open Sans"/>
                <a:ea typeface="Open Sans"/>
                <a:cs typeface="Open Sans"/>
                <a:sym typeface="Open Sans"/>
              </a:endParaRPr>
            </a:p>
            <a:p>
              <a:pPr indent="0" lvl="0" marL="0" rtl="0" algn="l">
                <a:lnSpc>
                  <a:spcPct val="95000"/>
                </a:lnSpc>
                <a:spcBef>
                  <a:spcPts val="1200"/>
                </a:spcBef>
                <a:spcAft>
                  <a:spcPts val="0"/>
                </a:spcAft>
                <a:buNone/>
              </a:pPr>
              <a:r>
                <a:t/>
              </a:r>
              <a:endParaRPr b="1"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311700" y="2130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Questions Addressed</a:t>
            </a:r>
            <a:endParaRPr/>
          </a:p>
        </p:txBody>
      </p:sp>
      <p:sp>
        <p:nvSpPr>
          <p:cNvPr id="152" name="Google Shape;152;p20"/>
          <p:cNvSpPr txBox="1"/>
          <p:nvPr>
            <p:ph idx="1" type="body"/>
          </p:nvPr>
        </p:nvSpPr>
        <p:spPr>
          <a:xfrm>
            <a:off x="311700" y="1072825"/>
            <a:ext cx="5307900" cy="33540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0"/>
              </a:spcAft>
              <a:buNone/>
            </a:pPr>
            <a:r>
              <a:rPr i="1" lang="en" sz="3372"/>
              <a:t>1.Can we accurately predict the ‘Interest Rate’ applied to a mortgage loan by a lending institution, using criterion such as the Quantum of loan, Loan-To-Value ratio, Debt-To-Income ratio, Loan Purpose, Number of Borrowers and Credit Score of the Borrower/s, using the Fannie Mae Acquisition and Performance 2022Q4 dataset?</a:t>
            </a:r>
            <a:endParaRPr i="1" sz="3372"/>
          </a:p>
          <a:p>
            <a:pPr indent="0" lvl="0" marL="0" rtl="0" algn="l">
              <a:spcBef>
                <a:spcPts val="1200"/>
              </a:spcBef>
              <a:spcAft>
                <a:spcPts val="0"/>
              </a:spcAft>
              <a:buNone/>
            </a:pPr>
            <a:r>
              <a:rPr i="1" lang="en" sz="3372"/>
              <a:t>2.Do all the borrower criteria such as the Quantum of loan, Loan-To-Value ratio, Debt-To-Income ratio, Loan Purpose, Number of Borrowers and Credit Score of the Borrower/s have equal influence over ‘Interest Rate’? If not, which criteria have more effect on Interest Rate?</a:t>
            </a:r>
            <a:endParaRPr i="1" sz="3372"/>
          </a:p>
          <a:p>
            <a:pPr indent="0" lvl="0" marL="0" rtl="0" algn="l">
              <a:spcBef>
                <a:spcPts val="1200"/>
              </a:spcBef>
              <a:spcAft>
                <a:spcPts val="1200"/>
              </a:spcAft>
              <a:buNone/>
            </a:pPr>
            <a:r>
              <a:rPr i="1" lang="en" sz="3372"/>
              <a:t>3.(Revised) </a:t>
            </a:r>
            <a:r>
              <a:rPr i="1" lang="en" sz="3372"/>
              <a:t>Can we accurately predict the class of Occupancy Status in the Loan dataset, based on the IVs, Original interest rate, bondRate, fedFundsRate, Borrower Credit Score and Original UPB (from the revised dataset)?</a:t>
            </a:r>
            <a:endParaRPr/>
          </a:p>
        </p:txBody>
      </p:sp>
      <p:grpSp>
        <p:nvGrpSpPr>
          <p:cNvPr id="153" name="Google Shape;153;p20"/>
          <p:cNvGrpSpPr/>
          <p:nvPr/>
        </p:nvGrpSpPr>
        <p:grpSpPr>
          <a:xfrm>
            <a:off x="5619668" y="2244603"/>
            <a:ext cx="3117565" cy="1762133"/>
            <a:chOff x="3755100" y="2730925"/>
            <a:chExt cx="5389050" cy="1016400"/>
          </a:xfrm>
        </p:grpSpPr>
        <p:sp>
          <p:nvSpPr>
            <p:cNvPr id="154" name="Google Shape;154;p20"/>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55" name="Google Shape;155;p20"/>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2.)Quantum of Loan &amp; Credit Score: </a:t>
              </a:r>
              <a:r>
                <a:rPr lang="en" sz="950">
                  <a:solidFill>
                    <a:schemeClr val="dk1"/>
                  </a:solidFill>
                  <a:latin typeface="Open Sans"/>
                  <a:ea typeface="Open Sans"/>
                  <a:cs typeface="Open Sans"/>
                  <a:sym typeface="Open Sans"/>
                </a:rPr>
                <a:t>Statistically significant inverse effect; however, mild due to small coefficients and R-squared values.</a:t>
              </a:r>
              <a:r>
                <a:rPr b="1" lang="en" sz="950">
                  <a:solidFill>
                    <a:schemeClr val="dk1"/>
                  </a:solidFill>
                  <a:latin typeface="Open Sans"/>
                  <a:ea typeface="Open Sans"/>
                  <a:cs typeface="Open Sans"/>
                  <a:sym typeface="Open Sans"/>
                </a:rPr>
                <a:t>Other Variables: </a:t>
              </a:r>
              <a:r>
                <a:rPr lang="en" sz="950">
                  <a:solidFill>
                    <a:schemeClr val="dk1"/>
                  </a:solidFill>
                  <a:latin typeface="Open Sans"/>
                  <a:ea typeface="Open Sans"/>
                  <a:cs typeface="Open Sans"/>
                  <a:sym typeface="Open Sans"/>
                </a:rPr>
                <a:t>Minimal and varied positive impact on 'Original Interest Rate'. </a:t>
              </a:r>
              <a:r>
                <a:rPr b="1" lang="en" sz="950">
                  <a:solidFill>
                    <a:schemeClr val="dk1"/>
                  </a:solidFill>
                  <a:latin typeface="Open Sans"/>
                  <a:ea typeface="Open Sans"/>
                  <a:cs typeface="Open Sans"/>
                  <a:sym typeface="Open Sans"/>
                </a:rPr>
                <a:t>Seller Name Impact: </a:t>
              </a:r>
              <a:r>
                <a:rPr lang="en" sz="950">
                  <a:solidFill>
                    <a:schemeClr val="dk1"/>
                  </a:solidFill>
                  <a:latin typeface="Open Sans"/>
                  <a:ea typeface="Open Sans"/>
                  <a:cs typeface="Open Sans"/>
                  <a:sym typeface="Open Sans"/>
                </a:rPr>
                <a:t>Coefficients range from 0.23 to 1.15 (statistically significant) but with a low R-squared of 0.11.</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Conclusion:</a:t>
              </a:r>
              <a:r>
                <a:rPr lang="en" sz="950">
                  <a:solidFill>
                    <a:schemeClr val="dk1"/>
                  </a:solidFill>
                  <a:latin typeface="Open Sans"/>
                  <a:ea typeface="Open Sans"/>
                  <a:cs typeface="Open Sans"/>
                  <a:sym typeface="Open Sans"/>
                </a:rPr>
                <a:t> Current variables lack predictive power on Original interest rate. </a:t>
              </a:r>
              <a:r>
                <a:rPr b="1" lang="en" sz="950">
                  <a:solidFill>
                    <a:schemeClr val="dk1"/>
                  </a:solidFill>
                  <a:latin typeface="Open Sans"/>
                  <a:ea typeface="Open Sans"/>
                  <a:cs typeface="Open Sans"/>
                  <a:sym typeface="Open Sans"/>
                </a:rPr>
                <a:t>Next Steps:</a:t>
              </a:r>
              <a:r>
                <a:rPr lang="en" sz="950">
                  <a:solidFill>
                    <a:schemeClr val="dk1"/>
                  </a:solidFill>
                  <a:latin typeface="Open Sans"/>
                  <a:ea typeface="Open Sans"/>
                  <a:cs typeface="Open Sans"/>
                  <a:sym typeface="Open Sans"/>
                </a:rPr>
                <a:t> Introduce new variables from other datasets to improve model accuracy.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156" name="Google Shape;156;p20"/>
          <p:cNvGrpSpPr/>
          <p:nvPr/>
        </p:nvGrpSpPr>
        <p:grpSpPr>
          <a:xfrm>
            <a:off x="311543" y="3795220"/>
            <a:ext cx="5106125" cy="1073827"/>
            <a:chOff x="3755100" y="2730925"/>
            <a:chExt cx="5389050" cy="1016400"/>
          </a:xfrm>
        </p:grpSpPr>
        <p:sp>
          <p:nvSpPr>
            <p:cNvPr id="157" name="Google Shape;157;p20"/>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58" name="Google Shape;158;p20"/>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3.)Previous Objective: </a:t>
              </a:r>
              <a:r>
                <a:rPr lang="en" sz="950">
                  <a:solidFill>
                    <a:schemeClr val="dk1"/>
                  </a:solidFill>
                  <a:latin typeface="Open Sans"/>
                  <a:ea typeface="Open Sans"/>
                  <a:cs typeface="Open Sans"/>
                  <a:sym typeface="Open Sans"/>
                </a:rPr>
                <a:t>Assess impact of 'Seller Name' on 'Interest Rate'. Linear Model Result: Insignificant predictive power with R-squared of 0.11</a:t>
              </a:r>
              <a:r>
                <a:rPr b="1" lang="en" sz="950">
                  <a:solidFill>
                    <a:schemeClr val="dk1"/>
                  </a:solidFill>
                  <a:latin typeface="Open Sans"/>
                  <a:ea typeface="Open Sans"/>
                  <a:cs typeface="Open Sans"/>
                  <a:sym typeface="Open Sans"/>
                </a:rPr>
                <a:t>. Conclusion: </a:t>
              </a:r>
              <a:r>
                <a:rPr lang="en" sz="950">
                  <a:solidFill>
                    <a:schemeClr val="dk1"/>
                  </a:solidFill>
                  <a:latin typeface="Open Sans"/>
                  <a:ea typeface="Open Sans"/>
                  <a:cs typeface="Open Sans"/>
                  <a:sym typeface="Open Sans"/>
                </a:rPr>
                <a:t>Cannot determine answer with existing dataset; aspect excluded from primary research</a:t>
              </a:r>
              <a:r>
                <a:rPr b="1" lang="en" sz="950">
                  <a:solidFill>
                    <a:schemeClr val="dk1"/>
                  </a:solidFill>
                  <a:latin typeface="Open Sans"/>
                  <a:ea typeface="Open Sans"/>
                  <a:cs typeface="Open Sans"/>
                  <a:sym typeface="Open Sans"/>
                </a:rPr>
                <a:t>. Reframed Research Question. New Focus: </a:t>
              </a:r>
              <a:r>
                <a:rPr lang="en" sz="950">
                  <a:solidFill>
                    <a:schemeClr val="dk1"/>
                  </a:solidFill>
                  <a:latin typeface="Open Sans"/>
                  <a:ea typeface="Open Sans"/>
                  <a:cs typeface="Open Sans"/>
                  <a:sym typeface="Open Sans"/>
                </a:rPr>
                <a:t>Predict class of 'Occupancy Status' in Loan dataset.</a:t>
              </a:r>
              <a:r>
                <a:rPr b="1" lang="en" sz="950">
                  <a:solidFill>
                    <a:schemeClr val="dk1"/>
                  </a:solidFill>
                  <a:latin typeface="Open Sans"/>
                  <a:ea typeface="Open Sans"/>
                  <a:cs typeface="Open Sans"/>
                  <a:sym typeface="Open Sans"/>
                </a:rPr>
                <a:t>Key IVs for Prediction: </a:t>
              </a:r>
              <a:r>
                <a:rPr lang="en" sz="950">
                  <a:solidFill>
                    <a:schemeClr val="dk1"/>
                  </a:solidFill>
                  <a:latin typeface="Open Sans"/>
                  <a:ea typeface="Open Sans"/>
                  <a:cs typeface="Open Sans"/>
                  <a:sym typeface="Open Sans"/>
                </a:rPr>
                <a:t>Original interest rate, bondRate, fedFundsRate, Borrower Credit Score, and Original UPB (from revised dataset).</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950">
                <a:solidFill>
                  <a:schemeClr val="dk1"/>
                </a:solidFill>
                <a:latin typeface="Open Sans"/>
                <a:ea typeface="Open Sans"/>
                <a:cs typeface="Open Sans"/>
                <a:sym typeface="Open Sans"/>
              </a:endParaRPr>
            </a:p>
          </p:txBody>
        </p:sp>
      </p:grpSp>
      <p:grpSp>
        <p:nvGrpSpPr>
          <p:cNvPr id="159" name="Google Shape;159;p20"/>
          <p:cNvGrpSpPr/>
          <p:nvPr/>
        </p:nvGrpSpPr>
        <p:grpSpPr>
          <a:xfrm>
            <a:off x="5750950" y="891939"/>
            <a:ext cx="3180617" cy="1196100"/>
            <a:chOff x="3755100" y="2730925"/>
            <a:chExt cx="5389050" cy="1016400"/>
          </a:xfrm>
        </p:grpSpPr>
        <p:sp>
          <p:nvSpPr>
            <p:cNvPr id="160" name="Google Shape;160;p20"/>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61" name="Google Shape;161;p20"/>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1.)Variables Used:</a:t>
              </a:r>
              <a:r>
                <a:rPr lang="en" sz="950">
                  <a:solidFill>
                    <a:schemeClr val="dk1"/>
                  </a:solidFill>
                  <a:latin typeface="Open Sans"/>
                  <a:ea typeface="Open Sans"/>
                  <a:cs typeface="Open Sans"/>
                  <a:sym typeface="Open Sans"/>
                </a:rPr>
                <a:t> Research question variables, Seller Name, Occupancy Status, Property State, and Property Type. </a:t>
              </a:r>
              <a:r>
                <a:rPr b="1" lang="en" sz="950">
                  <a:solidFill>
                    <a:schemeClr val="dk1"/>
                  </a:solidFill>
                  <a:latin typeface="Open Sans"/>
                  <a:ea typeface="Open Sans"/>
                  <a:cs typeface="Open Sans"/>
                  <a:sym typeface="Open Sans"/>
                </a:rPr>
                <a:t>Model Metrics: </a:t>
              </a:r>
              <a:r>
                <a:rPr lang="en" sz="950">
                  <a:solidFill>
                    <a:schemeClr val="dk1"/>
                  </a:solidFill>
                  <a:latin typeface="Open Sans"/>
                  <a:ea typeface="Open Sans"/>
                  <a:cs typeface="Open Sans"/>
                  <a:sym typeface="Open Sans"/>
                </a:rPr>
                <a:t>Small coefficients and low R-squared values. </a:t>
              </a:r>
              <a:r>
                <a:rPr b="1" lang="en" sz="950">
                  <a:solidFill>
                    <a:schemeClr val="dk1"/>
                  </a:solidFill>
                  <a:latin typeface="Open Sans"/>
                  <a:ea typeface="Open Sans"/>
                  <a:cs typeface="Open Sans"/>
                  <a:sym typeface="Open Sans"/>
                </a:rPr>
                <a:t>Predictive Power: </a:t>
              </a:r>
              <a:r>
                <a:rPr lang="en" sz="950">
                  <a:solidFill>
                    <a:schemeClr val="dk1"/>
                  </a:solidFill>
                  <a:latin typeface="Open Sans"/>
                  <a:ea typeface="Open Sans"/>
                  <a:cs typeface="Open Sans"/>
                  <a:sym typeface="Open Sans"/>
                </a:rPr>
                <a:t>Models have limited accuracy in predicting 'Interest Rate'. </a:t>
              </a:r>
              <a:r>
                <a:rPr b="1" lang="en" sz="950">
                  <a:solidFill>
                    <a:schemeClr val="dk1"/>
                  </a:solidFill>
                  <a:latin typeface="Open Sans"/>
                  <a:ea typeface="Open Sans"/>
                  <a:cs typeface="Open Sans"/>
                  <a:sym typeface="Open Sans"/>
                </a:rPr>
                <a:t>Conclusion: </a:t>
              </a:r>
              <a:r>
                <a:rPr lang="en" sz="950">
                  <a:solidFill>
                    <a:schemeClr val="dk1"/>
                  </a:solidFill>
                  <a:latin typeface="Open Sans"/>
                  <a:ea typeface="Open Sans"/>
                  <a:cs typeface="Open Sans"/>
                  <a:sym typeface="Open Sans"/>
                </a:rPr>
                <a:t>Fannie Mae dataset insufficient for answering the research question.</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New</a:t>
            </a:r>
            <a:r>
              <a:rPr lang="en"/>
              <a:t> Enhancements, New Dimensions</a:t>
            </a:r>
            <a:endParaRPr/>
          </a:p>
        </p:txBody>
      </p:sp>
      <p:sp>
        <p:nvSpPr>
          <p:cNvPr id="167" name="Google Shape;167;p21"/>
          <p:cNvSpPr txBox="1"/>
          <p:nvPr>
            <p:ph idx="1" type="body"/>
          </p:nvPr>
        </p:nvSpPr>
        <p:spPr>
          <a:xfrm>
            <a:off x="311700" y="1225225"/>
            <a:ext cx="3138600" cy="34509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Infused new variables: 'bondRate', 'fedFundsRate', and 'benchMarkMortgageRate'.</a:t>
            </a:r>
            <a:endParaRPr/>
          </a:p>
          <a:p>
            <a:pPr indent="0" lvl="0" marL="0" rtl="0" algn="l">
              <a:spcBef>
                <a:spcPts val="1200"/>
              </a:spcBef>
              <a:spcAft>
                <a:spcPts val="0"/>
              </a:spcAft>
              <a:buNone/>
            </a:pPr>
            <a:r>
              <a:rPr lang="en"/>
              <a:t>Data sources: macrotrends.net (10-year Treasury Bond rates, 30-year benchmark mortgage interest rates)</a:t>
            </a:r>
            <a:endParaRPr/>
          </a:p>
          <a:p>
            <a:pPr indent="0" lvl="0" marL="0" rtl="0" algn="l">
              <a:spcBef>
                <a:spcPts val="1200"/>
              </a:spcBef>
              <a:spcAft>
                <a:spcPts val="0"/>
              </a:spcAft>
              <a:buNone/>
            </a:pPr>
            <a:r>
              <a:rPr lang="en"/>
              <a:t>Matched variables based on 'date' column.</a:t>
            </a:r>
            <a:endParaRPr/>
          </a:p>
          <a:p>
            <a:pPr indent="0" lvl="0" marL="0" rtl="0" algn="l">
              <a:spcBef>
                <a:spcPts val="1200"/>
              </a:spcBef>
              <a:spcAft>
                <a:spcPts val="0"/>
              </a:spcAft>
              <a:buNone/>
            </a:pPr>
            <a:r>
              <a:rPr lang="en"/>
              <a:t>Started with 271,368 observations and 16 variables.</a:t>
            </a:r>
            <a:endParaRPr/>
          </a:p>
          <a:p>
            <a:pPr indent="0" lvl="0" marL="0" rtl="0" algn="l">
              <a:spcBef>
                <a:spcPts val="1200"/>
              </a:spcBef>
              <a:spcAft>
                <a:spcPts val="0"/>
              </a:spcAft>
              <a:buNone/>
            </a:pPr>
            <a:r>
              <a:rPr lang="en"/>
              <a:t>Outlier removal and other transformations reduced it to 144,130 observations.</a:t>
            </a:r>
            <a:endParaRPr/>
          </a:p>
          <a:p>
            <a:pPr indent="0" lvl="0" marL="0" rtl="0" algn="l">
              <a:spcBef>
                <a:spcPts val="1200"/>
              </a:spcBef>
              <a:spcAft>
                <a:spcPts val="1200"/>
              </a:spcAft>
              <a:buNone/>
            </a:pPr>
            <a:r>
              <a:rPr lang="en"/>
              <a:t>Dataset split: "Test_FM2022Q4.csv" and "Training_FM2022Q4.csv"</a:t>
            </a:r>
            <a:endParaRPr/>
          </a:p>
        </p:txBody>
      </p:sp>
      <p:pic>
        <p:nvPicPr>
          <p:cNvPr id="168" name="Google Shape;168;p21"/>
          <p:cNvPicPr preferRelativeResize="0"/>
          <p:nvPr/>
        </p:nvPicPr>
        <p:blipFill>
          <a:blip r:embed="rId3">
            <a:alphaModFix/>
          </a:blip>
          <a:stretch>
            <a:fillRect/>
          </a:stretch>
        </p:blipFill>
        <p:spPr>
          <a:xfrm>
            <a:off x="6204000" y="1086925"/>
            <a:ext cx="2940000" cy="1547200"/>
          </a:xfrm>
          <a:prstGeom prst="rect">
            <a:avLst/>
          </a:prstGeom>
          <a:noFill/>
          <a:ln>
            <a:noFill/>
          </a:ln>
        </p:spPr>
      </p:pic>
      <p:pic>
        <p:nvPicPr>
          <p:cNvPr id="169" name="Google Shape;169;p21"/>
          <p:cNvPicPr preferRelativeResize="0"/>
          <p:nvPr/>
        </p:nvPicPr>
        <p:blipFill>
          <a:blip r:embed="rId4">
            <a:alphaModFix/>
          </a:blip>
          <a:stretch>
            <a:fillRect/>
          </a:stretch>
        </p:blipFill>
        <p:spPr>
          <a:xfrm>
            <a:off x="3240125" y="1147225"/>
            <a:ext cx="2939972" cy="1547200"/>
          </a:xfrm>
          <a:prstGeom prst="rect">
            <a:avLst/>
          </a:prstGeom>
          <a:noFill/>
          <a:ln>
            <a:noFill/>
          </a:ln>
        </p:spPr>
      </p:pic>
      <p:pic>
        <p:nvPicPr>
          <p:cNvPr id="170" name="Google Shape;170;p21"/>
          <p:cNvPicPr preferRelativeResize="0"/>
          <p:nvPr/>
        </p:nvPicPr>
        <p:blipFill>
          <a:blip r:embed="rId5">
            <a:alphaModFix/>
          </a:blip>
          <a:stretch>
            <a:fillRect/>
          </a:stretch>
        </p:blipFill>
        <p:spPr>
          <a:xfrm>
            <a:off x="3751650" y="2759200"/>
            <a:ext cx="4702681" cy="2144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